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9" r:id="rId3"/>
    <p:sldId id="261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496" autoAdjust="0"/>
  </p:normalViewPr>
  <p:slideViewPr>
    <p:cSldViewPr snapToGrid="0">
      <p:cViewPr varScale="1">
        <p:scale>
          <a:sx n="82" d="100"/>
          <a:sy n="82" d="100"/>
        </p:scale>
        <p:origin x="11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C0B3-F7AA-4590-8A5A-93B63AD11DD5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13AD-46B0-41D9-BC5B-3E020C3E1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21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313AD-46B0-41D9-BC5B-3E020C3E15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5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0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3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9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82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15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92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03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7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4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2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600D32-8A8E-42F3-8D0A-5F32B6DB3D5F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CE5CE-23E8-4F4B-B772-F0BA58AF2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7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emf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emf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396C8E-0BA8-1F0C-3E37-9F0518CA7BEF}"/>
              </a:ext>
            </a:extLst>
          </p:cNvPr>
          <p:cNvSpPr txBox="1"/>
          <p:nvPr/>
        </p:nvSpPr>
        <p:spPr>
          <a:xfrm>
            <a:off x="1316702" y="2905780"/>
            <a:ext cx="715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令和７年度運営指導における指摘事項</a:t>
            </a:r>
          </a:p>
        </p:txBody>
      </p:sp>
      <p:pic>
        <p:nvPicPr>
          <p:cNvPr id="2" name="[clean]voicegate1-1">
            <a:hlinkClick r:id="" action="ppaction://media"/>
            <a:extLst>
              <a:ext uri="{FF2B5EF4-FFF2-40B4-BE49-F238E27FC236}">
                <a16:creationId xmlns:a16="http://schemas.microsoft.com/office/drawing/2014/main" id="{7C7E6F29-35B5-7584-1964-57B04738C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3723" y="181708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"/>
    </mc:Choice>
    <mc:Fallback xmlns="">
      <p:transition spd="slow" advTm="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クロール: 横 4">
            <a:extLst>
              <a:ext uri="{FF2B5EF4-FFF2-40B4-BE49-F238E27FC236}">
                <a16:creationId xmlns:a16="http://schemas.microsoft.com/office/drawing/2014/main" id="{6942D225-46E8-11C5-93FF-837EADA472AC}"/>
              </a:ext>
            </a:extLst>
          </p:cNvPr>
          <p:cNvSpPr/>
          <p:nvPr/>
        </p:nvSpPr>
        <p:spPr>
          <a:xfrm>
            <a:off x="7040427" y="6244282"/>
            <a:ext cx="2026459" cy="602429"/>
          </a:xfrm>
          <a:prstGeom prst="horizontalScroll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合計</a:t>
            </a:r>
            <a:r>
              <a:rPr kumimoji="1" lang="en-US" altLang="ja-JP" b="1" dirty="0">
                <a:solidFill>
                  <a:schemeClr val="tx1"/>
                </a:solidFill>
              </a:rPr>
              <a:t>163</a:t>
            </a:r>
            <a:r>
              <a:rPr kumimoji="1" lang="ja-JP" altLang="en-US" b="1" dirty="0">
                <a:solidFill>
                  <a:schemeClr val="tx1"/>
                </a:solidFill>
              </a:rPr>
              <a:t>件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BAA112-BD31-74CA-E58E-AFA2B853B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55" y="0"/>
            <a:ext cx="6224659" cy="6858000"/>
          </a:xfrm>
          <a:prstGeom prst="rect">
            <a:avLst/>
          </a:prstGeom>
        </p:spPr>
      </p:pic>
      <p:pic>
        <p:nvPicPr>
          <p:cNvPr id="2" name="[clean]voicegate2-2">
            <a:hlinkClick r:id="" action="ppaction://media"/>
            <a:extLst>
              <a:ext uri="{FF2B5EF4-FFF2-40B4-BE49-F238E27FC236}">
                <a16:creationId xmlns:a16="http://schemas.microsoft.com/office/drawing/2014/main" id="{65D712B7-EABD-6B50-F357-0A17C3A71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3046" y="11289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"/>
    </mc:Choice>
    <mc:Fallback xmlns="">
      <p:transition spd="slow" advTm="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396C8E-0BA8-1F0C-3E37-9F0518CA7BEF}"/>
              </a:ext>
            </a:extLst>
          </p:cNvPr>
          <p:cNvSpPr txBox="1"/>
          <p:nvPr/>
        </p:nvSpPr>
        <p:spPr>
          <a:xfrm>
            <a:off x="513122" y="2602516"/>
            <a:ext cx="8455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令和７年度運営指導における</a:t>
            </a:r>
            <a:endParaRPr kumimoji="1" lang="en-US" altLang="ja-JP" sz="2800" dirty="0"/>
          </a:p>
          <a:p>
            <a:r>
              <a:rPr kumimoji="1" lang="ja-JP" altLang="en-US" sz="2800" dirty="0"/>
              <a:t>　　　　　　　　　　主な指摘事項及びポイント</a:t>
            </a:r>
          </a:p>
        </p:txBody>
      </p:sp>
      <p:pic>
        <p:nvPicPr>
          <p:cNvPr id="2" name="[clean]voicegate3">
            <a:hlinkClick r:id="" action="ppaction://media"/>
            <a:extLst>
              <a:ext uri="{FF2B5EF4-FFF2-40B4-BE49-F238E27FC236}">
                <a16:creationId xmlns:a16="http://schemas.microsoft.com/office/drawing/2014/main" id="{029ABBB2-0B51-B584-CD4F-5381F9130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8904" y="93785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"/>
    </mc:Choice>
    <mc:Fallback xmlns="">
      <p:transition spd="slow" advTm="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7DFF380-8E4B-01BA-1E3E-5CBB863B625F}"/>
              </a:ext>
            </a:extLst>
          </p:cNvPr>
          <p:cNvSpPr/>
          <p:nvPr/>
        </p:nvSpPr>
        <p:spPr>
          <a:xfrm>
            <a:off x="116114" y="3546309"/>
            <a:ext cx="8824686" cy="3076731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運営指導のポイント・視点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pPr>
              <a:lnSpc>
                <a:spcPts val="1200"/>
              </a:lnSpc>
            </a:pP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・相談窓口の連絡先が明確になっているか。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・苦情処理の体制が明確になっているか。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・苦情処理の手順が示されているか。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・上記がサービスの内容を説明する文書（重要事項説明書など）に記載されているか。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・事業所に掲示されているか。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・ウェブサイト（ホームページ、介護サービス情報公表システム）に掲載されているか。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C98B4BC-A5B0-43FE-09C2-0CE82689A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7" b="95544" l="9751" r="89796">
                        <a14:foregroundMark x1="40363" y1="89127" x2="40363" y2="89127"/>
                        <a14:foregroundMark x1="45578" y1="93226" x2="45578" y2="93226"/>
                        <a14:foregroundMark x1="48753" y1="95544" x2="48753" y2="95544"/>
                        <a14:foregroundMark x1="15193" y1="20856" x2="15193" y2="20856"/>
                        <a14:foregroundMark x1="28571" y1="10695" x2="28571" y2="10695"/>
                        <a14:foregroundMark x1="48299" y1="7843" x2="48299" y2="7843"/>
                        <a14:foregroundMark x1="47846" y1="3387" x2="47846" y2="3387"/>
                        <a14:foregroundMark x1="68254" y1="8913" x2="68254" y2="8913"/>
                        <a14:foregroundMark x1="79819" y1="21034" x2="79819" y2="21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61" y="3151119"/>
            <a:ext cx="644737" cy="79038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6DD23AA-68EF-20AE-FFEB-607974754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6" b="88966" l="5858" r="91213">
                        <a14:foregroundMark x1="36402" y1="43448" x2="36402" y2="43448"/>
                        <a14:foregroundMark x1="27197" y1="41379" x2="27197" y2="41379"/>
                        <a14:foregroundMark x1="27197" y1="41379" x2="27197" y2="41379"/>
                        <a14:foregroundMark x1="34728" y1="51724" x2="34728" y2="51724"/>
                        <a14:foregroundMark x1="34728" y1="51724" x2="34728" y2="51724"/>
                        <a14:foregroundMark x1="31799" y1="55862" x2="31799" y2="55862"/>
                        <a14:foregroundMark x1="31799" y1="55862" x2="31799" y2="55862"/>
                        <a14:foregroundMark x1="21757" y1="62759" x2="32218" y2="55862"/>
                        <a14:foregroundMark x1="6276" y1="53103" x2="6276" y2="53103"/>
                        <a14:foregroundMark x1="69874" y1="33793" x2="69874" y2="33793"/>
                        <a14:foregroundMark x1="91213" y1="46897" x2="91213" y2="46897"/>
                        <a14:foregroundMark x1="80335" y1="59310" x2="80335" y2="59310"/>
                        <a14:foregroundMark x1="74059" y1="59310" x2="83682" y2="53793"/>
                        <a14:foregroundMark x1="81172" y1="36552" x2="81590" y2="70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710" y="3370832"/>
            <a:ext cx="844660" cy="5124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A724F97-83E4-4E79-756F-77FA0E038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6863"/>
            <a:ext cx="9144000" cy="2896374"/>
          </a:xfrm>
          <a:prstGeom prst="rect">
            <a:avLst/>
          </a:prstGeom>
        </p:spPr>
      </p:pic>
      <p:pic>
        <p:nvPicPr>
          <p:cNvPr id="4" name="[clean]voicegate4-2">
            <a:hlinkClick r:id="" action="ppaction://media"/>
            <a:extLst>
              <a:ext uri="{FF2B5EF4-FFF2-40B4-BE49-F238E27FC236}">
                <a16:creationId xmlns:a16="http://schemas.microsoft.com/office/drawing/2014/main" id="{F0D759FE-A4F3-3D7C-D5A5-EADAA0676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8880" y="0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"/>
    </mc:Choice>
    <mc:Fallback xmlns="">
      <p:transition spd="slow" advTm="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453ED0-64EA-89DD-B3F2-D8C4101C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131"/>
            <a:ext cx="9144000" cy="270142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0DB4146-C66C-E179-597A-33F8E4C268EF}"/>
              </a:ext>
            </a:extLst>
          </p:cNvPr>
          <p:cNvSpPr/>
          <p:nvPr/>
        </p:nvSpPr>
        <p:spPr>
          <a:xfrm>
            <a:off x="116114" y="3557067"/>
            <a:ext cx="8824686" cy="3076731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運営指導のポイント・視点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pPr>
              <a:lnSpc>
                <a:spcPts val="1200"/>
              </a:lnSpc>
            </a:pP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・研修計画に業務継続計画（感染、災害）に関する内容が盛り込まれているか。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・実施回数は、基準を満たしているか。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・訓練を実施しているか。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・研修や訓練の内容が記録されているか。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・研修や訓練は全従業者が参加しているか。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（不参加の場合、内容が共有されているか。）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・業務継続計画を定期的に見直し、必要に応じて変更しているか。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（研修の記録や改版履歴があるか。）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B7B28A-2355-C3EF-5657-A62009FC9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7" b="95544" l="9751" r="89796">
                        <a14:foregroundMark x1="40363" y1="89127" x2="40363" y2="89127"/>
                        <a14:foregroundMark x1="45578" y1="93226" x2="45578" y2="93226"/>
                        <a14:foregroundMark x1="48753" y1="95544" x2="48753" y2="95544"/>
                        <a14:foregroundMark x1="15193" y1="20856" x2="15193" y2="20856"/>
                        <a14:foregroundMark x1="28571" y1="10695" x2="28571" y2="10695"/>
                        <a14:foregroundMark x1="48299" y1="7843" x2="48299" y2="7843"/>
                        <a14:foregroundMark x1="47846" y1="3387" x2="47846" y2="3387"/>
                        <a14:foregroundMark x1="68254" y1="8913" x2="68254" y2="8913"/>
                        <a14:foregroundMark x1="79819" y1="21034" x2="79819" y2="21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61" y="3161877"/>
            <a:ext cx="644737" cy="7903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79493A-4897-3FC1-429C-69AA7005F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6" b="88966" l="5858" r="91213">
                        <a14:foregroundMark x1="36402" y1="43448" x2="36402" y2="43448"/>
                        <a14:foregroundMark x1="27197" y1="41379" x2="27197" y2="41379"/>
                        <a14:foregroundMark x1="27197" y1="41379" x2="27197" y2="41379"/>
                        <a14:foregroundMark x1="34728" y1="51724" x2="34728" y2="51724"/>
                        <a14:foregroundMark x1="34728" y1="51724" x2="34728" y2="51724"/>
                        <a14:foregroundMark x1="31799" y1="55862" x2="31799" y2="55862"/>
                        <a14:foregroundMark x1="31799" y1="55862" x2="31799" y2="55862"/>
                        <a14:foregroundMark x1="21757" y1="62759" x2="32218" y2="55862"/>
                        <a14:foregroundMark x1="6276" y1="53103" x2="6276" y2="53103"/>
                        <a14:foregroundMark x1="69874" y1="33793" x2="69874" y2="33793"/>
                        <a14:foregroundMark x1="91213" y1="46897" x2="91213" y2="46897"/>
                        <a14:foregroundMark x1="80335" y1="59310" x2="80335" y2="59310"/>
                        <a14:foregroundMark x1="74059" y1="59310" x2="83682" y2="53793"/>
                        <a14:foregroundMark x1="81172" y1="36552" x2="81590" y2="70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710" y="3381590"/>
            <a:ext cx="844660" cy="512451"/>
          </a:xfrm>
          <a:prstGeom prst="rect">
            <a:avLst/>
          </a:prstGeom>
        </p:spPr>
      </p:pic>
      <p:pic>
        <p:nvPicPr>
          <p:cNvPr id="3" name="[clean]voicegate5-2">
            <a:hlinkClick r:id="" action="ppaction://media"/>
            <a:extLst>
              <a:ext uri="{FF2B5EF4-FFF2-40B4-BE49-F238E27FC236}">
                <a16:creationId xmlns:a16="http://schemas.microsoft.com/office/drawing/2014/main" id="{02BE1EFA-D45F-A49E-08C7-D59E73F95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8880" y="57734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"/>
    </mc:Choice>
    <mc:Fallback xmlns="">
      <p:transition spd="slow" advTm="1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F4BC12-D2F5-4E97-2411-664AA4EB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" y="54242"/>
            <a:ext cx="9144000" cy="3706206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DB264A0-88B8-4B11-CCF9-423393AC8519}"/>
              </a:ext>
            </a:extLst>
          </p:cNvPr>
          <p:cNvSpPr/>
          <p:nvPr/>
        </p:nvSpPr>
        <p:spPr>
          <a:xfrm>
            <a:off x="116114" y="4124385"/>
            <a:ext cx="8824686" cy="2681541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運営指導のポイント・視点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pPr>
              <a:lnSpc>
                <a:spcPts val="1200"/>
              </a:lnSpc>
            </a:pP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・兼務職員の勤務時間が介護職員としての勤務時間になっているか。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・生活相談員や看護職員の勤務時間が含まれていないか。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・非常勤職員の有給休暇の時間が含まれていないか。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・加算に必要な職員割合を満たしていることを確認し、毎年度記録しているか。（前年度の実績が６月に満たない事業所は毎月記録する。）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・介護福祉士の資格を有しているか。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（名前が変わっていないか。）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1EC98FF-84D8-4893-6E8A-21C4724F6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7" b="95544" l="9751" r="89796">
                        <a14:foregroundMark x1="40363" y1="89127" x2="40363" y2="89127"/>
                        <a14:foregroundMark x1="45578" y1="93226" x2="45578" y2="93226"/>
                        <a14:foregroundMark x1="48753" y1="95544" x2="48753" y2="95544"/>
                        <a14:foregroundMark x1="15193" y1="20856" x2="15193" y2="20856"/>
                        <a14:foregroundMark x1="28571" y1="10695" x2="28571" y2="10695"/>
                        <a14:foregroundMark x1="48299" y1="7843" x2="48299" y2="7843"/>
                        <a14:foregroundMark x1="47846" y1="3387" x2="47846" y2="3387"/>
                        <a14:foregroundMark x1="68254" y1="8913" x2="68254" y2="8913"/>
                        <a14:foregroundMark x1="79819" y1="21034" x2="79819" y2="21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61" y="3689011"/>
            <a:ext cx="644737" cy="7903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B13C69-B083-23A5-E0B7-C319A86A9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6" b="88966" l="5858" r="91213">
                        <a14:foregroundMark x1="36402" y1="43448" x2="36402" y2="43448"/>
                        <a14:foregroundMark x1="27197" y1="41379" x2="27197" y2="41379"/>
                        <a14:foregroundMark x1="27197" y1="41379" x2="27197" y2="41379"/>
                        <a14:foregroundMark x1="34728" y1="51724" x2="34728" y2="51724"/>
                        <a14:foregroundMark x1="34728" y1="51724" x2="34728" y2="51724"/>
                        <a14:foregroundMark x1="31799" y1="55862" x2="31799" y2="55862"/>
                        <a14:foregroundMark x1="31799" y1="55862" x2="31799" y2="55862"/>
                        <a14:foregroundMark x1="21757" y1="62759" x2="32218" y2="55862"/>
                        <a14:foregroundMark x1="6276" y1="53103" x2="6276" y2="53103"/>
                        <a14:foregroundMark x1="69874" y1="33793" x2="69874" y2="33793"/>
                        <a14:foregroundMark x1="91213" y1="46897" x2="91213" y2="46897"/>
                        <a14:foregroundMark x1="80335" y1="59310" x2="80335" y2="59310"/>
                        <a14:foregroundMark x1="74059" y1="59310" x2="83682" y2="53793"/>
                        <a14:foregroundMark x1="81172" y1="36552" x2="81590" y2="70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710" y="3908724"/>
            <a:ext cx="844660" cy="512451"/>
          </a:xfrm>
          <a:prstGeom prst="rect">
            <a:avLst/>
          </a:prstGeom>
        </p:spPr>
      </p:pic>
      <p:pic>
        <p:nvPicPr>
          <p:cNvPr id="4" name="[clean]voicegate6-2">
            <a:hlinkClick r:id="" action="ppaction://media"/>
            <a:extLst>
              <a:ext uri="{FF2B5EF4-FFF2-40B4-BE49-F238E27FC236}">
                <a16:creationId xmlns:a16="http://schemas.microsoft.com/office/drawing/2014/main" id="{5564BFA5-3242-4B97-795E-F2E645C62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99164" y="52074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"/>
    </mc:Choice>
    <mc:Fallback xmlns="">
      <p:transition spd="slow" advTm="1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339</Words>
  <Application>Microsoft Office PowerPoint</Application>
  <PresentationFormat>画面に合わせる (4:3)</PresentationFormat>
  <Paragraphs>31</Paragraphs>
  <Slides>6</Slides>
  <Notes>1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メイリオ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KariyaCity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喜田　悠介</dc:creator>
  <cp:lastModifiedBy>神谷　英男</cp:lastModifiedBy>
  <cp:revision>6</cp:revision>
  <dcterms:created xsi:type="dcterms:W3CDTF">2026-03-17T05:56:58Z</dcterms:created>
  <dcterms:modified xsi:type="dcterms:W3CDTF">2026-03-30T06:07:43Z</dcterms:modified>
</cp:coreProperties>
</file>