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1" r:id="rId1"/>
  </p:sldMasterIdLst>
  <p:sldIdLst>
    <p:sldId id="256" r:id="rId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267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3" d="100"/>
          <a:sy n="123" d="100"/>
        </p:scale>
        <p:origin x="114"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2553751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2649657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34629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3340937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56292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1230847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3998364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1915324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3453695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3749471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1062462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3526322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111020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830344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69337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929F47-B9BF-4F1D-BC8A-D24619192CBD}" type="slidenum">
              <a:rPr kumimoji="1" lang="ja-JP" altLang="en-US" smtClean="0"/>
              <a:t>‹#›</a:t>
            </a:fld>
            <a:endParaRPr kumimoji="1" lang="ja-JP" altLang="en-US"/>
          </a:p>
        </p:txBody>
      </p:sp>
      <p:sp>
        <p:nvSpPr>
          <p:cNvPr id="5" name="Date Placeholder 4"/>
          <p:cNvSpPr>
            <a:spLocks noGrp="1"/>
          </p:cNvSpPr>
          <p:nvPr>
            <p:ph type="dt" sz="half" idx="10"/>
          </p:nvPr>
        </p:nvSpPr>
        <p:spPr/>
        <p:txBody>
          <a:bodyPr/>
          <a:lstStyle/>
          <a:p>
            <a:fld id="{A29F2A98-58F9-4D5E-B77E-DC2EDC949B6C}" type="datetimeFigureOut">
              <a:rPr kumimoji="1" lang="ja-JP" altLang="en-US" smtClean="0"/>
              <a:t>2025/2/26</a:t>
            </a:fld>
            <a:endParaRPr kumimoji="1" lang="ja-JP" altLang="en-US"/>
          </a:p>
        </p:txBody>
      </p:sp>
    </p:spTree>
    <p:extLst>
      <p:ext uri="{BB962C8B-B14F-4D97-AF65-F5344CB8AC3E}">
        <p14:creationId xmlns:p14="http://schemas.microsoft.com/office/powerpoint/2010/main" val="23950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9F2A98-58F9-4D5E-B77E-DC2EDC949B6C}" type="datetimeFigureOut">
              <a:rPr kumimoji="1" lang="ja-JP" altLang="en-US" smtClean="0"/>
              <a:t>2025/2/26</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6929F47-B9BF-4F1D-BC8A-D24619192CBD}" type="slidenum">
              <a:rPr kumimoji="1" lang="ja-JP" altLang="en-US" smtClean="0"/>
              <a:t>‹#›</a:t>
            </a:fld>
            <a:endParaRPr kumimoji="1" lang="ja-JP" altLang="en-US"/>
          </a:p>
        </p:txBody>
      </p:sp>
    </p:spTree>
    <p:extLst>
      <p:ext uri="{BB962C8B-B14F-4D97-AF65-F5344CB8AC3E}">
        <p14:creationId xmlns:p14="http://schemas.microsoft.com/office/powerpoint/2010/main" val="325303761"/>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 id="2147483903" r:id="rId12"/>
    <p:sldLayoutId id="2147483904" r:id="rId13"/>
    <p:sldLayoutId id="2147483905" r:id="rId14"/>
    <p:sldLayoutId id="2147483906" r:id="rId15"/>
    <p:sldLayoutId id="2147483907"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9663" y="319627"/>
            <a:ext cx="9353227" cy="625004"/>
          </a:xfrm>
          <a:solidFill>
            <a:schemeClr val="bg1"/>
          </a:solidFill>
          <a:ln w="12700">
            <a:solidFill>
              <a:schemeClr val="tx1"/>
            </a:solidFill>
          </a:ln>
        </p:spPr>
        <p:txBody>
          <a:bodyPr>
            <a:normAutofit fontScale="90000"/>
          </a:bodyPr>
          <a:lstStyle/>
          <a:p>
            <a:pPr algn="ctr"/>
            <a:r>
              <a:rPr kumimoji="1" lang="ja-JP" altLang="en-US" sz="3600" dirty="0">
                <a:solidFill>
                  <a:srgbClr val="7030A0"/>
                </a:solidFill>
                <a:effectLst>
                  <a:outerShdw blurRad="38100" dist="38100" dir="2700000" algn="tl">
                    <a:srgbClr val="000000">
                      <a:alpha val="43137"/>
                    </a:srgbClr>
                  </a:outerShdw>
                </a:effectLst>
              </a:rPr>
              <a:t>刈谷市における前払金算出方法変更の新旧対照</a:t>
            </a:r>
          </a:p>
        </p:txBody>
      </p:sp>
      <p:sp>
        <p:nvSpPr>
          <p:cNvPr id="3" name="サブタイトル 2"/>
          <p:cNvSpPr>
            <a:spLocks noGrp="1"/>
          </p:cNvSpPr>
          <p:nvPr>
            <p:ph type="subTitle" idx="1"/>
          </p:nvPr>
        </p:nvSpPr>
        <p:spPr>
          <a:xfrm>
            <a:off x="113843" y="1674739"/>
            <a:ext cx="5680128" cy="3508522"/>
          </a:xfrm>
          <a:ln/>
        </p:spPr>
        <p:style>
          <a:lnRef idx="2">
            <a:schemeClr val="dk1"/>
          </a:lnRef>
          <a:fillRef idx="1">
            <a:schemeClr val="lt1"/>
          </a:fillRef>
          <a:effectRef idx="0">
            <a:schemeClr val="dk1"/>
          </a:effectRef>
          <a:fontRef idx="minor">
            <a:schemeClr val="dk1"/>
          </a:fontRef>
        </p:style>
        <p:txBody>
          <a:bodyPr>
            <a:noAutofit/>
          </a:bodyPr>
          <a:lstStyle/>
          <a:p>
            <a:pPr algn="l">
              <a:lnSpc>
                <a:spcPct val="100000"/>
              </a:lnSpc>
              <a:spcBef>
                <a:spcPts val="0"/>
              </a:spcBef>
            </a:pPr>
            <a:endParaRPr lang="en-US" altLang="ja-JP" sz="1600" b="1" dirty="0">
              <a:solidFill>
                <a:srgbClr val="7030A0"/>
              </a:solidFill>
            </a:endParaRPr>
          </a:p>
          <a:p>
            <a:pPr algn="l">
              <a:lnSpc>
                <a:spcPct val="100000"/>
              </a:lnSpc>
              <a:spcBef>
                <a:spcPts val="0"/>
              </a:spcBef>
            </a:pPr>
            <a:r>
              <a:rPr lang="ja-JP" altLang="en-US" sz="1600" b="1" dirty="0">
                <a:solidFill>
                  <a:schemeClr val="tx1"/>
                </a:solidFill>
              </a:rPr>
              <a:t>★建設工事</a:t>
            </a:r>
            <a:endParaRPr lang="en-US" altLang="ja-JP" sz="1600" b="1" dirty="0">
              <a:solidFill>
                <a:schemeClr val="tx1"/>
              </a:solidFill>
            </a:endParaRPr>
          </a:p>
          <a:p>
            <a:pPr algn="l">
              <a:lnSpc>
                <a:spcPct val="100000"/>
              </a:lnSpc>
              <a:spcBef>
                <a:spcPts val="0"/>
              </a:spcBef>
            </a:pPr>
            <a:endParaRPr lang="en-US" altLang="ja-JP" sz="1600" b="1" dirty="0">
              <a:solidFill>
                <a:srgbClr val="FF0000"/>
              </a:solidFill>
            </a:endParaRPr>
          </a:p>
          <a:p>
            <a:pPr algn="l">
              <a:spcBef>
                <a:spcPts val="0"/>
              </a:spcBef>
            </a:pPr>
            <a:r>
              <a:rPr lang="ja-JP" altLang="en-US" sz="1600" b="1" dirty="0">
                <a:solidFill>
                  <a:srgbClr val="FF0000"/>
                </a:solidFill>
              </a:rPr>
              <a:t>（請負代金額ー消費税及び地方消費税の相当額） </a:t>
            </a:r>
            <a:r>
              <a:rPr lang="en-US" altLang="ja-JP" sz="1600" b="1" dirty="0">
                <a:solidFill>
                  <a:schemeClr val="tx1"/>
                </a:solidFill>
              </a:rPr>
              <a:t>×</a:t>
            </a:r>
            <a:r>
              <a:rPr lang="ja-JP" altLang="en-US" sz="1600" b="1" dirty="0">
                <a:solidFill>
                  <a:schemeClr val="tx1"/>
                </a:solidFill>
              </a:rPr>
              <a:t> </a:t>
            </a:r>
            <a:r>
              <a:rPr lang="en-US" altLang="ja-JP" sz="1600" b="1" dirty="0">
                <a:solidFill>
                  <a:schemeClr val="tx1"/>
                </a:solidFill>
              </a:rPr>
              <a:t>4</a:t>
            </a:r>
            <a:r>
              <a:rPr lang="ja-JP" altLang="en-US" sz="1600" b="1" dirty="0">
                <a:solidFill>
                  <a:schemeClr val="tx1"/>
                </a:solidFill>
              </a:rPr>
              <a:t>／</a:t>
            </a:r>
            <a:r>
              <a:rPr lang="en-US" altLang="ja-JP" sz="1600" b="1" dirty="0">
                <a:solidFill>
                  <a:schemeClr val="tx1"/>
                </a:solidFill>
              </a:rPr>
              <a:t>10</a:t>
            </a:r>
          </a:p>
          <a:p>
            <a:pPr algn="l">
              <a:lnSpc>
                <a:spcPct val="100000"/>
              </a:lnSpc>
              <a:spcBef>
                <a:spcPts val="0"/>
              </a:spcBef>
            </a:pPr>
            <a:endParaRPr lang="en-US" altLang="ja-JP" sz="2800" b="1" dirty="0">
              <a:solidFill>
                <a:schemeClr val="tx1"/>
              </a:solidFill>
            </a:endParaRPr>
          </a:p>
          <a:p>
            <a:pPr algn="l">
              <a:lnSpc>
                <a:spcPct val="100000"/>
              </a:lnSpc>
              <a:spcBef>
                <a:spcPts val="0"/>
              </a:spcBef>
            </a:pPr>
            <a:r>
              <a:rPr lang="ja-JP" altLang="en-US" sz="1600" b="1" dirty="0">
                <a:solidFill>
                  <a:schemeClr val="tx1"/>
                </a:solidFill>
              </a:rPr>
              <a:t>★委託業務</a:t>
            </a:r>
            <a:endParaRPr lang="en-US" altLang="ja-JP" sz="1600" b="1" dirty="0">
              <a:solidFill>
                <a:schemeClr val="tx1"/>
              </a:solidFill>
            </a:endParaRPr>
          </a:p>
          <a:p>
            <a:pPr algn="l">
              <a:lnSpc>
                <a:spcPct val="100000"/>
              </a:lnSpc>
              <a:spcBef>
                <a:spcPts val="0"/>
              </a:spcBef>
            </a:pPr>
            <a:r>
              <a:rPr lang="ja-JP" altLang="en-US" sz="1600" b="1" dirty="0">
                <a:solidFill>
                  <a:schemeClr val="tx1"/>
                </a:solidFill>
              </a:rPr>
              <a:t>（測量、調査、設計及び監理等の工事関係委託）</a:t>
            </a:r>
            <a:endParaRPr lang="en-US" altLang="ja-JP" sz="1600" b="1" dirty="0">
              <a:solidFill>
                <a:schemeClr val="tx1"/>
              </a:solidFill>
            </a:endParaRPr>
          </a:p>
          <a:p>
            <a:pPr algn="l">
              <a:lnSpc>
                <a:spcPct val="100000"/>
              </a:lnSpc>
              <a:spcBef>
                <a:spcPts val="0"/>
              </a:spcBef>
            </a:pPr>
            <a:endParaRPr lang="en-US" altLang="ja-JP" sz="1600" b="1" dirty="0">
              <a:solidFill>
                <a:srgbClr val="FF0000"/>
              </a:solidFill>
            </a:endParaRPr>
          </a:p>
          <a:p>
            <a:pPr algn="l">
              <a:spcBef>
                <a:spcPts val="0"/>
              </a:spcBef>
            </a:pPr>
            <a:r>
              <a:rPr lang="ja-JP" altLang="en-US" sz="1600" b="1" dirty="0">
                <a:solidFill>
                  <a:srgbClr val="FF0000"/>
                </a:solidFill>
              </a:rPr>
              <a:t>（請負代金額ー消費税及び地方消費税の相当額） </a:t>
            </a:r>
            <a:r>
              <a:rPr lang="en-US" altLang="ja-JP" sz="1600" b="1" dirty="0">
                <a:solidFill>
                  <a:schemeClr val="tx1"/>
                </a:solidFill>
              </a:rPr>
              <a:t>× 3</a:t>
            </a:r>
            <a:r>
              <a:rPr lang="ja-JP" altLang="en-US" sz="1600" b="1" dirty="0">
                <a:solidFill>
                  <a:schemeClr val="tx1"/>
                </a:solidFill>
              </a:rPr>
              <a:t>／</a:t>
            </a:r>
            <a:r>
              <a:rPr lang="en-US" altLang="ja-JP" sz="1600" b="1" dirty="0">
                <a:solidFill>
                  <a:schemeClr val="tx1"/>
                </a:solidFill>
              </a:rPr>
              <a:t>10</a:t>
            </a:r>
          </a:p>
          <a:p>
            <a:pPr algn="l">
              <a:lnSpc>
                <a:spcPct val="100000"/>
              </a:lnSpc>
              <a:spcBef>
                <a:spcPts val="0"/>
              </a:spcBef>
            </a:pPr>
            <a:endParaRPr lang="en-US" altLang="ja-JP" b="1" dirty="0">
              <a:solidFill>
                <a:srgbClr val="7030A0"/>
              </a:solidFill>
            </a:endParaRPr>
          </a:p>
          <a:p>
            <a:pPr algn="l">
              <a:lnSpc>
                <a:spcPct val="100000"/>
              </a:lnSpc>
              <a:spcBef>
                <a:spcPts val="0"/>
              </a:spcBef>
            </a:pPr>
            <a:r>
              <a:rPr lang="ja-JP" altLang="en-US" sz="1600" b="1" dirty="0">
                <a:solidFill>
                  <a:schemeClr val="tx1"/>
                </a:solidFill>
              </a:rPr>
              <a:t>上記の算式により計算した額</a:t>
            </a:r>
            <a:r>
              <a:rPr lang="ja-JP" altLang="en-US" sz="1600" b="1" dirty="0">
                <a:solidFill>
                  <a:srgbClr val="FF0000"/>
                </a:solidFill>
              </a:rPr>
              <a:t>（１万円未満は切り捨てる。）にその消費税及び地方消費税の相当額を加算した額</a:t>
            </a:r>
            <a:endParaRPr lang="en-US" altLang="ja-JP" sz="1700" b="1" dirty="0">
              <a:solidFill>
                <a:srgbClr val="7030A0"/>
              </a:solidFill>
            </a:endParaRPr>
          </a:p>
          <a:p>
            <a:pPr algn="l"/>
            <a:br>
              <a:rPr lang="ja-JP" altLang="en-US" sz="1700" b="1" dirty="0">
                <a:solidFill>
                  <a:srgbClr val="7030A0"/>
                </a:solidFill>
              </a:rPr>
            </a:br>
            <a:endParaRPr kumimoji="1" lang="ja-JP" altLang="en-US" sz="1700" b="1" dirty="0">
              <a:solidFill>
                <a:srgbClr val="7030A0"/>
              </a:solidFill>
            </a:endParaRPr>
          </a:p>
        </p:txBody>
      </p:sp>
      <p:sp>
        <p:nvSpPr>
          <p:cNvPr id="8" name="サブタイトル 2"/>
          <p:cNvSpPr txBox="1">
            <a:spLocks/>
          </p:cNvSpPr>
          <p:nvPr/>
        </p:nvSpPr>
        <p:spPr>
          <a:xfrm>
            <a:off x="6181052" y="1678134"/>
            <a:ext cx="5897105" cy="3505127"/>
          </a:xfrm>
          <a:prstGeom prst="rect">
            <a:avLst/>
          </a:prstGeom>
          <a:solidFill>
            <a:schemeClr val="bg1"/>
          </a:solidFill>
          <a:ln w="12700">
            <a:solidFill>
              <a:schemeClr val="tx1"/>
            </a:solidFill>
          </a:ln>
          <a:scene3d>
            <a:camera prst="orthographicFront"/>
            <a:lightRig rig="threePt" dir="t"/>
          </a:scene3d>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endParaRPr lang="en-US" altLang="ja-JP" sz="1600" b="1" dirty="0">
              <a:solidFill>
                <a:srgbClr val="7030A0"/>
              </a:solidFill>
            </a:endParaRPr>
          </a:p>
          <a:p>
            <a:pPr algn="l">
              <a:lnSpc>
                <a:spcPct val="100000"/>
              </a:lnSpc>
              <a:spcBef>
                <a:spcPts val="0"/>
              </a:spcBef>
            </a:pPr>
            <a:r>
              <a:rPr lang="ja-JP" altLang="en-US" sz="1600" b="1" dirty="0"/>
              <a:t>★建設工事</a:t>
            </a:r>
            <a:endParaRPr lang="en-US" altLang="ja-JP" sz="1600" b="1" dirty="0"/>
          </a:p>
          <a:p>
            <a:pPr algn="l">
              <a:lnSpc>
                <a:spcPct val="100000"/>
              </a:lnSpc>
              <a:spcBef>
                <a:spcPts val="0"/>
              </a:spcBef>
            </a:pPr>
            <a:endParaRPr lang="en-US" altLang="ja-JP" sz="1600" b="1" dirty="0">
              <a:solidFill>
                <a:srgbClr val="FF0000"/>
              </a:solidFill>
            </a:endParaRPr>
          </a:p>
          <a:p>
            <a:pPr algn="l">
              <a:spcBef>
                <a:spcPts val="0"/>
              </a:spcBef>
            </a:pPr>
            <a:r>
              <a:rPr lang="ja-JP" altLang="en-US" sz="1600" b="1" dirty="0">
                <a:solidFill>
                  <a:srgbClr val="FF0000"/>
                </a:solidFill>
              </a:rPr>
              <a:t>請負代金額  </a:t>
            </a:r>
            <a:r>
              <a:rPr lang="en-US" altLang="ja-JP" sz="1600" b="1" dirty="0">
                <a:solidFill>
                  <a:schemeClr val="tx1"/>
                </a:solidFill>
              </a:rPr>
              <a:t>×</a:t>
            </a:r>
            <a:r>
              <a:rPr lang="ja-JP" altLang="en-US" sz="1600" b="1" dirty="0">
                <a:solidFill>
                  <a:schemeClr val="tx1"/>
                </a:solidFill>
              </a:rPr>
              <a:t> </a:t>
            </a:r>
            <a:r>
              <a:rPr lang="en-US" altLang="ja-JP" sz="1600" b="1" dirty="0">
                <a:solidFill>
                  <a:schemeClr val="tx1"/>
                </a:solidFill>
              </a:rPr>
              <a:t>4</a:t>
            </a:r>
            <a:r>
              <a:rPr lang="ja-JP" altLang="en-US" sz="1600" b="1" dirty="0">
                <a:solidFill>
                  <a:schemeClr val="tx1"/>
                </a:solidFill>
              </a:rPr>
              <a:t>／</a:t>
            </a:r>
            <a:r>
              <a:rPr lang="en-US" altLang="ja-JP" sz="1600" b="1" dirty="0">
                <a:solidFill>
                  <a:schemeClr val="tx1"/>
                </a:solidFill>
              </a:rPr>
              <a:t>10</a:t>
            </a:r>
          </a:p>
          <a:p>
            <a:pPr algn="l">
              <a:lnSpc>
                <a:spcPct val="100000"/>
              </a:lnSpc>
              <a:spcBef>
                <a:spcPts val="0"/>
              </a:spcBef>
            </a:pPr>
            <a:endParaRPr lang="en-US" altLang="ja-JP" sz="2800" b="1" dirty="0">
              <a:solidFill>
                <a:srgbClr val="7030A0"/>
              </a:solidFill>
            </a:endParaRPr>
          </a:p>
          <a:p>
            <a:pPr algn="l">
              <a:lnSpc>
                <a:spcPct val="100000"/>
              </a:lnSpc>
              <a:spcBef>
                <a:spcPts val="0"/>
              </a:spcBef>
            </a:pPr>
            <a:r>
              <a:rPr lang="ja-JP" altLang="en-US" sz="1600" b="1" dirty="0"/>
              <a:t>★委託業務</a:t>
            </a:r>
            <a:endParaRPr lang="en-US" altLang="ja-JP" sz="1600" b="1" dirty="0"/>
          </a:p>
          <a:p>
            <a:pPr algn="l">
              <a:lnSpc>
                <a:spcPct val="100000"/>
              </a:lnSpc>
              <a:spcBef>
                <a:spcPts val="0"/>
              </a:spcBef>
            </a:pPr>
            <a:r>
              <a:rPr lang="ja-JP" altLang="en-US" sz="1600" b="1" dirty="0"/>
              <a:t>（測量、調査、設計及び監理等の工事関係委託）</a:t>
            </a:r>
            <a:endParaRPr lang="en-US" altLang="ja-JP" sz="1600" b="1" dirty="0"/>
          </a:p>
          <a:p>
            <a:pPr algn="l">
              <a:lnSpc>
                <a:spcPct val="100000"/>
              </a:lnSpc>
              <a:spcBef>
                <a:spcPts val="0"/>
              </a:spcBef>
            </a:pPr>
            <a:endParaRPr lang="en-US" altLang="ja-JP" sz="1600" b="1" dirty="0">
              <a:solidFill>
                <a:srgbClr val="FF0000"/>
              </a:solidFill>
            </a:endParaRPr>
          </a:p>
          <a:p>
            <a:pPr algn="l">
              <a:spcBef>
                <a:spcPts val="0"/>
              </a:spcBef>
            </a:pPr>
            <a:r>
              <a:rPr lang="ja-JP" altLang="en-US" sz="1600" b="1" dirty="0">
                <a:solidFill>
                  <a:srgbClr val="FF0000"/>
                </a:solidFill>
              </a:rPr>
              <a:t>請負代金額  </a:t>
            </a:r>
            <a:r>
              <a:rPr lang="en-US" altLang="ja-JP" sz="1600" b="1" dirty="0">
                <a:solidFill>
                  <a:schemeClr val="tx1"/>
                </a:solidFill>
              </a:rPr>
              <a:t>× 3</a:t>
            </a:r>
            <a:r>
              <a:rPr lang="ja-JP" altLang="en-US" sz="1600" b="1" dirty="0">
                <a:solidFill>
                  <a:schemeClr val="tx1"/>
                </a:solidFill>
              </a:rPr>
              <a:t>／</a:t>
            </a:r>
            <a:r>
              <a:rPr lang="en-US" altLang="ja-JP" sz="1600" b="1" dirty="0">
                <a:solidFill>
                  <a:schemeClr val="tx1"/>
                </a:solidFill>
              </a:rPr>
              <a:t>10</a:t>
            </a:r>
          </a:p>
          <a:p>
            <a:pPr algn="l"/>
            <a:endParaRPr lang="en-US" altLang="ja-JP" sz="1600" b="1" dirty="0">
              <a:solidFill>
                <a:srgbClr val="7030A0"/>
              </a:solidFill>
            </a:endParaRPr>
          </a:p>
          <a:p>
            <a:pPr algn="l"/>
            <a:r>
              <a:rPr lang="ja-JP" altLang="en-US" sz="1600" b="1" dirty="0"/>
              <a:t>上記の算式により計算した額</a:t>
            </a:r>
            <a:r>
              <a:rPr lang="ja-JP" altLang="en-US" sz="1600" b="1" dirty="0">
                <a:solidFill>
                  <a:srgbClr val="FF0000"/>
                </a:solidFill>
              </a:rPr>
              <a:t>から</a:t>
            </a:r>
            <a:r>
              <a:rPr lang="en-US" altLang="ja-JP" sz="1600" b="1" dirty="0">
                <a:solidFill>
                  <a:srgbClr val="FF0000"/>
                </a:solidFill>
              </a:rPr>
              <a:t>1,000</a:t>
            </a:r>
            <a:r>
              <a:rPr lang="ja-JP" altLang="en-US" sz="1600" b="1" dirty="0">
                <a:solidFill>
                  <a:srgbClr val="FF0000"/>
                </a:solidFill>
              </a:rPr>
              <a:t>円未満を切り捨てた額</a:t>
            </a:r>
            <a:br>
              <a:rPr lang="ja-JP" altLang="en-US" sz="1600" b="1" dirty="0">
                <a:solidFill>
                  <a:srgbClr val="7030A0"/>
                </a:solidFill>
              </a:rPr>
            </a:br>
            <a:endParaRPr lang="ja-JP" altLang="en-US" sz="1600" b="1" dirty="0">
              <a:solidFill>
                <a:srgbClr val="7030A0"/>
              </a:solidFill>
            </a:endParaRPr>
          </a:p>
        </p:txBody>
      </p:sp>
      <p:sp>
        <p:nvSpPr>
          <p:cNvPr id="13" name="四角形: 角を丸くする 12">
            <a:extLst>
              <a:ext uri="{FF2B5EF4-FFF2-40B4-BE49-F238E27FC236}">
                <a16:creationId xmlns:a16="http://schemas.microsoft.com/office/drawing/2014/main" id="{00BDB819-9DEB-5728-F8C1-615C7C6F6072}"/>
              </a:ext>
            </a:extLst>
          </p:cNvPr>
          <p:cNvSpPr/>
          <p:nvPr/>
        </p:nvSpPr>
        <p:spPr>
          <a:xfrm>
            <a:off x="1286360" y="5674407"/>
            <a:ext cx="8955862" cy="909426"/>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dirty="0">
                <a:solidFill>
                  <a:schemeClr val="tx1"/>
                </a:solidFill>
              </a:rPr>
              <a:t>※</a:t>
            </a:r>
            <a:r>
              <a:rPr kumimoji="1" lang="ja-JP" altLang="en-US" b="1" dirty="0">
                <a:solidFill>
                  <a:schemeClr val="tx1"/>
                </a:solidFill>
              </a:rPr>
              <a:t>中間前払金算出に係る消費税及び地方消費税の相当額の考え方も同様になります。</a:t>
            </a:r>
          </a:p>
        </p:txBody>
      </p:sp>
      <p:sp>
        <p:nvSpPr>
          <p:cNvPr id="17" name="角丸四角形 3">
            <a:extLst>
              <a:ext uri="{FF2B5EF4-FFF2-40B4-BE49-F238E27FC236}">
                <a16:creationId xmlns:a16="http://schemas.microsoft.com/office/drawing/2014/main" id="{9085A741-01D5-7AAA-4CE2-158364C951B5}"/>
              </a:ext>
            </a:extLst>
          </p:cNvPr>
          <p:cNvSpPr/>
          <p:nvPr/>
        </p:nvSpPr>
        <p:spPr>
          <a:xfrm>
            <a:off x="113843" y="1190204"/>
            <a:ext cx="2519791" cy="309489"/>
          </a:xfrm>
          <a:prstGeom prst="roundRec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dirty="0">
                <a:solidFill>
                  <a:schemeClr val="tx1"/>
                </a:solidFill>
              </a:rPr>
              <a:t>前払金の上限額（旧）</a:t>
            </a:r>
          </a:p>
        </p:txBody>
      </p:sp>
      <p:sp>
        <p:nvSpPr>
          <p:cNvPr id="18" name="角丸四角形 3">
            <a:extLst>
              <a:ext uri="{FF2B5EF4-FFF2-40B4-BE49-F238E27FC236}">
                <a16:creationId xmlns:a16="http://schemas.microsoft.com/office/drawing/2014/main" id="{BBE53AAA-5DF1-C7E5-C4A1-14A269BD3EB3}"/>
              </a:ext>
            </a:extLst>
          </p:cNvPr>
          <p:cNvSpPr/>
          <p:nvPr/>
        </p:nvSpPr>
        <p:spPr>
          <a:xfrm>
            <a:off x="6181052" y="1190205"/>
            <a:ext cx="2519791" cy="309489"/>
          </a:xfrm>
          <a:prstGeom prst="roundRec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dirty="0">
                <a:solidFill>
                  <a:schemeClr val="tx1"/>
                </a:solidFill>
              </a:rPr>
              <a:t>前払金の上限額（新）</a:t>
            </a:r>
          </a:p>
        </p:txBody>
      </p:sp>
      <p:sp>
        <p:nvSpPr>
          <p:cNvPr id="5" name="正方形/長方形 4">
            <a:extLst>
              <a:ext uri="{FF2B5EF4-FFF2-40B4-BE49-F238E27FC236}">
                <a16:creationId xmlns:a16="http://schemas.microsoft.com/office/drawing/2014/main" id="{F4C2935A-79BD-B396-45A9-14089B9BC83C}"/>
              </a:ext>
            </a:extLst>
          </p:cNvPr>
          <p:cNvSpPr/>
          <p:nvPr/>
        </p:nvSpPr>
        <p:spPr>
          <a:xfrm>
            <a:off x="8556780" y="1806975"/>
            <a:ext cx="3370883" cy="610761"/>
          </a:xfrm>
          <a:prstGeom prst="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令和</a:t>
            </a:r>
            <a:r>
              <a:rPr kumimoji="1" lang="en-US" altLang="ja-JP" sz="1600" dirty="0">
                <a:solidFill>
                  <a:schemeClr val="tx1"/>
                </a:solidFill>
              </a:rPr>
              <a:t>7</a:t>
            </a:r>
            <a:r>
              <a:rPr kumimoji="1" lang="ja-JP" altLang="en-US" sz="1600" dirty="0">
                <a:solidFill>
                  <a:schemeClr val="tx1"/>
                </a:solidFill>
              </a:rPr>
              <a:t>年</a:t>
            </a:r>
            <a:r>
              <a:rPr kumimoji="1" lang="en-US" altLang="ja-JP" sz="1600" dirty="0">
                <a:solidFill>
                  <a:schemeClr val="tx1"/>
                </a:solidFill>
              </a:rPr>
              <a:t>4</a:t>
            </a:r>
            <a:r>
              <a:rPr kumimoji="1" lang="ja-JP" altLang="en-US" sz="1600" dirty="0">
                <a:solidFill>
                  <a:schemeClr val="tx1"/>
                </a:solidFill>
              </a:rPr>
              <a:t>月</a:t>
            </a:r>
            <a:r>
              <a:rPr kumimoji="1" lang="en-US" altLang="ja-JP" sz="1600" dirty="0">
                <a:solidFill>
                  <a:schemeClr val="tx1"/>
                </a:solidFill>
              </a:rPr>
              <a:t>1</a:t>
            </a:r>
            <a:r>
              <a:rPr kumimoji="1" lang="ja-JP" altLang="en-US" sz="1600" dirty="0">
                <a:solidFill>
                  <a:schemeClr val="tx1"/>
                </a:solidFill>
              </a:rPr>
              <a:t>日以降に、新たに契約を締結する案件が対象</a:t>
            </a:r>
          </a:p>
        </p:txBody>
      </p:sp>
      <p:sp>
        <p:nvSpPr>
          <p:cNvPr id="4" name="矢印: 右 3">
            <a:extLst>
              <a:ext uri="{FF2B5EF4-FFF2-40B4-BE49-F238E27FC236}">
                <a16:creationId xmlns:a16="http://schemas.microsoft.com/office/drawing/2014/main" id="{49863D78-5C61-E4BF-DA99-869B848C46AE}"/>
              </a:ext>
            </a:extLst>
          </p:cNvPr>
          <p:cNvSpPr/>
          <p:nvPr/>
        </p:nvSpPr>
        <p:spPr>
          <a:xfrm>
            <a:off x="5796555" y="1226773"/>
            <a:ext cx="299445" cy="236349"/>
          </a:xfrm>
          <a:prstGeom prst="rightArrow">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527485679"/>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397</TotalTime>
  <Words>196</Words>
  <Application>Microsoft Office PowerPoint</Application>
  <PresentationFormat>ワイド画面</PresentationFormat>
  <Paragraphs>28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Trebuchet MS</vt:lpstr>
      <vt:lpstr>Wingdings 3</vt:lpstr>
      <vt:lpstr>ファセット</vt:lpstr>
      <vt:lpstr>刈谷市における前払金算出方法変更の新旧対照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算出基準変更の新旧対照</dc:title>
  <dc:creator>namiki-s</dc:creator>
  <cp:lastModifiedBy>稲垣　洋一</cp:lastModifiedBy>
  <cp:revision>47</cp:revision>
  <cp:lastPrinted>2025-02-26T05:02:00Z</cp:lastPrinted>
  <dcterms:created xsi:type="dcterms:W3CDTF">2022-02-15T05:09:49Z</dcterms:created>
  <dcterms:modified xsi:type="dcterms:W3CDTF">2025-02-26T07:19:43Z</dcterms:modified>
</cp:coreProperties>
</file>