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64"/>
    <a:srgbClr val="0C1E2E"/>
    <a:srgbClr val="B4B3AF"/>
    <a:srgbClr val="E0E5EC"/>
    <a:srgbClr val="14314C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49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16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96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56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0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08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71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682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7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77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04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72221-23FF-4B8D-A84F-C7B26BF0001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31168-F1E9-482D-B663-AB0997426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62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F8AE1A0E-B3E9-4F43-A50D-E59DEDE4E718}"/>
              </a:ext>
            </a:extLst>
          </p:cNvPr>
          <p:cNvSpPr/>
          <p:nvPr/>
        </p:nvSpPr>
        <p:spPr>
          <a:xfrm>
            <a:off x="437484" y="863112"/>
            <a:ext cx="1771947" cy="288977"/>
          </a:xfrm>
          <a:prstGeom prst="roundRect">
            <a:avLst/>
          </a:prstGeom>
          <a:solidFill>
            <a:srgbClr val="1E4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12E69430-41FA-4086-80F9-A70962008C5F}"/>
              </a:ext>
            </a:extLst>
          </p:cNvPr>
          <p:cNvSpPr/>
          <p:nvPr/>
        </p:nvSpPr>
        <p:spPr>
          <a:xfrm>
            <a:off x="459825" y="1416309"/>
            <a:ext cx="1771947" cy="288977"/>
          </a:xfrm>
          <a:prstGeom prst="roundRect">
            <a:avLst/>
          </a:prstGeom>
          <a:solidFill>
            <a:srgbClr val="1E4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643F0A1-4602-2733-A30D-C4C066E772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709596"/>
              </p:ext>
            </p:extLst>
          </p:nvPr>
        </p:nvGraphicFramePr>
        <p:xfrm>
          <a:off x="459825" y="2963313"/>
          <a:ext cx="6843106" cy="2833400"/>
        </p:xfrm>
        <a:graphic>
          <a:graphicData uri="http://schemas.openxmlformats.org/drawingml/2006/table">
            <a:tbl>
              <a:tblPr/>
              <a:tblGrid>
                <a:gridCol w="1114091">
                  <a:extLst>
                    <a:ext uri="{9D8B030D-6E8A-4147-A177-3AD203B41FA5}">
                      <a16:colId xmlns:a16="http://schemas.microsoft.com/office/drawing/2014/main" val="189031676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02025338"/>
                    </a:ext>
                  </a:extLst>
                </a:gridCol>
                <a:gridCol w="1590910">
                  <a:extLst>
                    <a:ext uri="{9D8B030D-6E8A-4147-A177-3AD203B41FA5}">
                      <a16:colId xmlns:a16="http://schemas.microsoft.com/office/drawing/2014/main" val="2097832794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2546986734"/>
                    </a:ext>
                  </a:extLst>
                </a:gridCol>
                <a:gridCol w="1654105">
                  <a:extLst>
                    <a:ext uri="{9D8B030D-6E8A-4147-A177-3AD203B41FA5}">
                      <a16:colId xmlns:a16="http://schemas.microsoft.com/office/drawing/2014/main" val="549915554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時　間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形態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講 座 名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内　　容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講師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816332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ctr"/>
                      <a:endParaRPr lang="ja-JP" sz="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100" kern="100" dirty="0">
                        <a:solidFill>
                          <a:srgbClr val="14314C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100" kern="100" dirty="0">
                        <a:solidFill>
                          <a:srgbClr val="14314C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100" kern="100" dirty="0">
                        <a:solidFill>
                          <a:srgbClr val="14314C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04999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8:45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9:00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受　　　　　　　　付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14314C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431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39148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9:00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9:10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開　　　講　　　式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14314C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1754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9:10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10:40</a:t>
                      </a:r>
                    </a:p>
                    <a:p>
                      <a:pPr algn="ctr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＜第１部＞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座学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成長発達から見るジュニア期のスポーツ指導</a:t>
                      </a:r>
                      <a:endParaRPr lang="en-US" altLang="ja-JP" sz="1100" kern="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子どもの発達段階の特性やゴールデンエイジ、プレゴールデンエイジの考え方について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学ぶ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愛知教育大学</a:t>
                      </a:r>
                      <a:endParaRPr lang="en-US" altLang="ja-JP" sz="1100" kern="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教育学</a:t>
                      </a:r>
                      <a:r>
                        <a:rPr lang="ja-JP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部 教授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寺本　圭輔</a:t>
                      </a:r>
                      <a:r>
                        <a:rPr lang="ja-JP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 氏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0055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10:40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10:50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休　　憩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7220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10:50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12:20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＜第２部＞</a:t>
                      </a:r>
                      <a:endParaRPr lang="ja-JP" alt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座学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0" spc="5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令和時代を踏まえた子どもへのスポーツコーチング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モチベーションなどの運動への動機付けの理解と関わり方について学ぶ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愛知教育大学</a:t>
                      </a:r>
                      <a:endParaRPr lang="en-US" altLang="ja-JP" sz="1100" kern="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教育学部　准教授</a:t>
                      </a:r>
                    </a:p>
                    <a:p>
                      <a:pPr algn="ctr"/>
                      <a:r>
                        <a:rPr lang="ja-JP" altLang="en-US" sz="11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　縄田　亮太　氏　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4106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12:20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12:30</a:t>
                      </a:r>
                      <a:endParaRPr 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閉　　　講　　　式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14314C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741265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2259C4D-E1DD-DB3B-AA02-883CDF072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042529"/>
              </p:ext>
            </p:extLst>
          </p:nvPr>
        </p:nvGraphicFramePr>
        <p:xfrm>
          <a:off x="496738" y="6253047"/>
          <a:ext cx="6840000" cy="3600000"/>
        </p:xfrm>
        <a:graphic>
          <a:graphicData uri="http://schemas.openxmlformats.org/drawingml/2006/table">
            <a:tbl>
              <a:tblPr/>
              <a:tblGrid>
                <a:gridCol w="1412371">
                  <a:extLst>
                    <a:ext uri="{9D8B030D-6E8A-4147-A177-3AD203B41FA5}">
                      <a16:colId xmlns:a16="http://schemas.microsoft.com/office/drawing/2014/main" val="498168217"/>
                    </a:ext>
                  </a:extLst>
                </a:gridCol>
                <a:gridCol w="2327964">
                  <a:extLst>
                    <a:ext uri="{9D8B030D-6E8A-4147-A177-3AD203B41FA5}">
                      <a16:colId xmlns:a16="http://schemas.microsoft.com/office/drawing/2014/main" val="473890398"/>
                    </a:ext>
                  </a:extLst>
                </a:gridCol>
                <a:gridCol w="828980">
                  <a:extLst>
                    <a:ext uri="{9D8B030D-6E8A-4147-A177-3AD203B41FA5}">
                      <a16:colId xmlns:a16="http://schemas.microsoft.com/office/drawing/2014/main" val="46075586"/>
                    </a:ext>
                  </a:extLst>
                </a:gridCol>
                <a:gridCol w="2270685">
                  <a:extLst>
                    <a:ext uri="{9D8B030D-6E8A-4147-A177-3AD203B41FA5}">
                      <a16:colId xmlns:a16="http://schemas.microsoft.com/office/drawing/2014/main" val="368161424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ふりがな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39026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07479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生年月日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indent="69850" algn="ju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昭和・平成・西暦　　　　　　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年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47373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indent="69850" algn="ju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〒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－　　　　　　　　　　　　　　　　　　　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indent="69850" algn="ju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℡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36000" marB="36000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6024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0" spc="205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メールアドレス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indent="0" algn="just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</a:t>
                      </a:r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@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368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dist"/>
                      <a:r>
                        <a:rPr lang="ja-JP" sz="10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対象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altLang="ja-JP" sz="9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9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いずれかに☑をしてください</a:t>
                      </a:r>
                      <a:r>
                        <a:rPr lang="en-US" altLang="ja-JP" sz="900" kern="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 市内在住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 市内在勤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　　　　　　　　　　　</a:t>
                      </a:r>
                      <a:r>
                        <a:rPr lang="ja-JP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 市内在学</a:t>
                      </a:r>
                      <a:endParaRPr lang="en-US" altLang="ja-JP" sz="11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　　　　　</a:t>
                      </a:r>
                      <a:r>
                        <a:rPr lang="ja-JP" altLang="ja-JP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（勤務先：</a:t>
                      </a:r>
                      <a:r>
                        <a:rPr lang="ja-JP" altLang="en-US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　　　　　　　　　　</a:t>
                      </a:r>
                      <a:r>
                        <a:rPr lang="ja-JP" altLang="ja-JP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en-US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（学校名：</a:t>
                      </a:r>
                      <a:r>
                        <a:rPr lang="ja-JP" altLang="en-US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　　　　　　　　　　　　　</a:t>
                      </a:r>
                      <a:r>
                        <a:rPr lang="ja-JP" altLang="ja-JP" sz="105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9579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指導者名簿掲載の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indent="139700" algn="ju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希 望</a:t>
                      </a:r>
                      <a:r>
                        <a:rPr lang="ja-JP" sz="1100" kern="100" baseline="300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en-US" altLang="ja-JP" sz="1100" kern="100" baseline="300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indent="139700" algn="just"/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す　る　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・　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しない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35754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dist">
                        <a:spcBef>
                          <a:spcPts val="600"/>
                        </a:spcBef>
                      </a:pP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所　属　団　体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チ　ー　ム　</a:t>
                      </a:r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名）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0995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主な活動種目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指導歴</a:t>
                      </a:r>
                      <a:endParaRPr lang="ja-JP" altLang="ja-JP" sz="1000" kern="100" dirty="0">
                        <a:solidFill>
                          <a:srgbClr val="0C1E2E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 あり（指導期間：　　　</a:t>
                      </a:r>
                      <a:r>
                        <a:rPr lang="ja-JP" altLang="en-US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）</a:t>
                      </a:r>
                    </a:p>
                    <a:p>
                      <a:pPr algn="just"/>
                      <a:r>
                        <a:rPr lang="ja-JP" altLang="ja-JP" sz="1100" kern="100" dirty="0">
                          <a:solidFill>
                            <a:srgbClr val="0C1E2E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 なし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1E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454362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2EE2DA-9FC9-484E-470C-32817683FAED}"/>
              </a:ext>
            </a:extLst>
          </p:cNvPr>
          <p:cNvSpPr txBox="1"/>
          <p:nvPr/>
        </p:nvSpPr>
        <p:spPr>
          <a:xfrm>
            <a:off x="550233" y="9827599"/>
            <a:ext cx="67526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indent="-333375"/>
            <a:r>
              <a:rPr lang="ja-JP" altLang="ja-JP" sz="1100" dirty="0">
                <a:solidFill>
                  <a:srgbClr val="0C1E2E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太枠内は必ず記入してください。所属団体、主な活動種目、指導歴については、空欄可</a:t>
            </a:r>
            <a:r>
              <a:rPr lang="ja-JP" altLang="en-US" sz="1100" dirty="0">
                <a:solidFill>
                  <a:srgbClr val="0C1E2E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 </a:t>
            </a:r>
            <a:endParaRPr lang="en-US" altLang="ja-JP" sz="1100" dirty="0">
              <a:solidFill>
                <a:srgbClr val="0C1E2E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33375" indent="-333375"/>
            <a:r>
              <a:rPr lang="ja-JP" altLang="ja-JP" sz="1100" kern="0" dirty="0">
                <a:solidFill>
                  <a:srgbClr val="0C1E2E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※１ 修了者は、希望により刈谷市生涯学習指導者名簿に登録できます。この名簿は、個人や団体が生涯学習に関する講座・教室、講演会、イベントを実施するときなどに指導者を探す資料として、刈谷市教育委員会が発行するものです。指導者名簿掲載希望者については、後日、別に提出していただく書類があります。</a:t>
            </a:r>
            <a:endParaRPr lang="ja-JP" altLang="ja-JP" sz="1100" kern="100" dirty="0">
              <a:solidFill>
                <a:srgbClr val="0C1E2E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E722330-7681-5A98-CAA8-59E3F19ADE9F}"/>
              </a:ext>
            </a:extLst>
          </p:cNvPr>
          <p:cNvSpPr/>
          <p:nvPr/>
        </p:nvSpPr>
        <p:spPr>
          <a:xfrm>
            <a:off x="1205299" y="5929834"/>
            <a:ext cx="5495925" cy="3441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刈谷市スポーツリーダー養成講座　受講申込書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5D78A57-3B76-CA6E-4F66-4BFBDBF79610}"/>
              </a:ext>
            </a:extLst>
          </p:cNvPr>
          <p:cNvCxnSpPr>
            <a:cxnSpLocks/>
          </p:cNvCxnSpPr>
          <p:nvPr/>
        </p:nvCxnSpPr>
        <p:spPr>
          <a:xfrm>
            <a:off x="319087" y="5892218"/>
            <a:ext cx="7268352" cy="0"/>
          </a:xfrm>
          <a:prstGeom prst="line">
            <a:avLst/>
          </a:prstGeom>
          <a:ln w="12700">
            <a:solidFill>
              <a:srgbClr val="0C1E2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61EA07A-EF3B-A7D6-EB63-7B3641575EC3}"/>
              </a:ext>
            </a:extLst>
          </p:cNvPr>
          <p:cNvSpPr/>
          <p:nvPr/>
        </p:nvSpPr>
        <p:spPr>
          <a:xfrm>
            <a:off x="426174" y="469515"/>
            <a:ext cx="7054176" cy="342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市民の生涯スポーツを推進するリーダーを育成し、市民のスポーツ活動の活性化や継続化、</a:t>
            </a:r>
            <a:endParaRPr kumimoji="1" lang="en-US" altLang="ja-JP" sz="1200" dirty="0">
              <a:solidFill>
                <a:srgbClr val="0C1E2E"/>
              </a:solidFill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運動に対する意欲の向上を図る。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B96C360-3D7C-D8C4-FFE0-83501C5591C5}"/>
              </a:ext>
            </a:extLst>
          </p:cNvPr>
          <p:cNvSpPr/>
          <p:nvPr/>
        </p:nvSpPr>
        <p:spPr>
          <a:xfrm>
            <a:off x="488466" y="1156519"/>
            <a:ext cx="3949026" cy="255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筆記用具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230925E-ABD9-516F-C773-736C6DEE23AC}"/>
              </a:ext>
            </a:extLst>
          </p:cNvPr>
          <p:cNvSpPr/>
          <p:nvPr/>
        </p:nvSpPr>
        <p:spPr>
          <a:xfrm>
            <a:off x="389650" y="1703799"/>
            <a:ext cx="7127227" cy="495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noAutofit/>
          </a:bodyPr>
          <a:lstStyle/>
          <a:p>
            <a:r>
              <a:rPr kumimoji="1" lang="ja-JP" altLang="en-US" sz="1400" b="1" dirty="0">
                <a:solidFill>
                  <a:srgbClr val="0C1E2E"/>
                </a:solidFill>
                <a:highlight>
                  <a:srgbClr val="FFFF00"/>
                </a:highlight>
                <a:ea typeface="Meiryo UI" panose="020B0604030504040204" pitchFamily="50" charset="-128"/>
              </a:rPr>
              <a:t>２月６日（金）まで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に、</a:t>
            </a:r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Web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（上記</a:t>
            </a:r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QR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コードから）、もしくは必要事項を記入した受講申込書を郵送、</a:t>
            </a:r>
            <a:endParaRPr kumimoji="1" lang="en-US" altLang="ja-JP" sz="1200" dirty="0">
              <a:solidFill>
                <a:srgbClr val="0C1E2E"/>
              </a:solidFill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FAX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または直接スポーツ課へ提出にてお申込みください。（電話申込不可）</a:t>
            </a:r>
            <a:endParaRPr kumimoji="1" lang="en-US" altLang="ja-JP" sz="1200" dirty="0">
              <a:solidFill>
                <a:srgbClr val="0C1E2E"/>
              </a:solidFill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170CDD3-B98D-82CB-493C-C341E1F240B2}"/>
              </a:ext>
            </a:extLst>
          </p:cNvPr>
          <p:cNvSpPr txBox="1"/>
          <p:nvPr/>
        </p:nvSpPr>
        <p:spPr>
          <a:xfrm>
            <a:off x="5542467" y="616658"/>
            <a:ext cx="2044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1200" b="1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申込用</a:t>
            </a:r>
            <a:r>
              <a:rPr kumimoji="1" lang="en-US" altLang="ja-JP" sz="1200" b="1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1200" b="1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en-US" altLang="ja-JP" sz="1200" b="1" dirty="0">
              <a:solidFill>
                <a:srgbClr val="0C1E2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FB4D958-B158-9B5E-AAA6-B07AA2FE1A76}"/>
              </a:ext>
            </a:extLst>
          </p:cNvPr>
          <p:cNvSpPr/>
          <p:nvPr/>
        </p:nvSpPr>
        <p:spPr>
          <a:xfrm>
            <a:off x="1009675" y="2150611"/>
            <a:ext cx="4119174" cy="4944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〒</a:t>
            </a:r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448-0011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　刈谷市築地町荒田</a:t>
            </a:r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1</a:t>
            </a:r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番地 ウィングアリーナ刈谷　</a:t>
            </a:r>
            <a:endParaRPr kumimoji="1" lang="en-US" altLang="ja-JP" sz="1200" dirty="0">
              <a:solidFill>
                <a:srgbClr val="0C1E2E"/>
              </a:solidFill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rPr>
              <a:t>刈谷市教育委員会スポーツ課　宛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886FD61-3F4D-82E2-7740-3742F19FF4CD}"/>
              </a:ext>
            </a:extLst>
          </p:cNvPr>
          <p:cNvGrpSpPr/>
          <p:nvPr/>
        </p:nvGrpSpPr>
        <p:grpSpPr>
          <a:xfrm>
            <a:off x="418225" y="2213279"/>
            <a:ext cx="692150" cy="362404"/>
            <a:chOff x="244799" y="2184788"/>
            <a:chExt cx="692150" cy="362404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7DDE497A-66A2-8A2C-774E-A699988936D6}"/>
                </a:ext>
              </a:extLst>
            </p:cNvPr>
            <p:cNvSpPr/>
            <p:nvPr/>
          </p:nvSpPr>
          <p:spPr>
            <a:xfrm>
              <a:off x="286399" y="2184788"/>
              <a:ext cx="589901" cy="362404"/>
            </a:xfrm>
            <a:prstGeom prst="roundRect">
              <a:avLst/>
            </a:prstGeom>
            <a:solidFill>
              <a:srgbClr val="E0E5EC"/>
            </a:solidFill>
            <a:ln w="19050">
              <a:solidFill>
                <a:srgbClr val="0C1E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kumimoji="1" lang="ja-JP" altLang="en-US" sz="1200" dirty="0">
                <a:solidFill>
                  <a:srgbClr val="14314C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B0951732-2B54-265A-CF6F-6D59A21BE5F3}"/>
                </a:ext>
              </a:extLst>
            </p:cNvPr>
            <p:cNvSpPr/>
            <p:nvPr/>
          </p:nvSpPr>
          <p:spPr>
            <a:xfrm>
              <a:off x="244799" y="2233252"/>
              <a:ext cx="692150" cy="2553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ja-JP" altLang="en-US" sz="1200" dirty="0">
                  <a:solidFill>
                    <a:srgbClr val="0C1E2E"/>
                  </a:solidFill>
                  <a:ea typeface="Meiryo UI" panose="020B0604030504040204" pitchFamily="50" charset="-128"/>
                </a:rPr>
                <a:t>郵</a:t>
              </a:r>
              <a:r>
                <a:rPr kumimoji="1" lang="ja-JP" altLang="en-US" sz="1200" dirty="0">
                  <a:solidFill>
                    <a:srgbClr val="0C1E2E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送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E7377F01-10B2-591E-2860-C962CE1A08D3}"/>
              </a:ext>
            </a:extLst>
          </p:cNvPr>
          <p:cNvGrpSpPr/>
          <p:nvPr/>
        </p:nvGrpSpPr>
        <p:grpSpPr>
          <a:xfrm>
            <a:off x="5167326" y="2176276"/>
            <a:ext cx="692150" cy="362404"/>
            <a:chOff x="244799" y="2184788"/>
            <a:chExt cx="692150" cy="362404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16EAE914-EB51-A3CB-E24B-72AB877F161F}"/>
                </a:ext>
              </a:extLst>
            </p:cNvPr>
            <p:cNvSpPr/>
            <p:nvPr/>
          </p:nvSpPr>
          <p:spPr>
            <a:xfrm>
              <a:off x="286399" y="2184788"/>
              <a:ext cx="589901" cy="362404"/>
            </a:xfrm>
            <a:prstGeom prst="roundRect">
              <a:avLst/>
            </a:prstGeom>
            <a:solidFill>
              <a:srgbClr val="E0E5EC"/>
            </a:solidFill>
            <a:ln w="19050">
              <a:solidFill>
                <a:srgbClr val="0C1E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kumimoji="1" lang="ja-JP" altLang="en-US" sz="1200" dirty="0">
                <a:solidFill>
                  <a:schemeClr val="accent5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4523086A-B5F6-267E-D7A5-F0E43B65C894}"/>
                </a:ext>
              </a:extLst>
            </p:cNvPr>
            <p:cNvSpPr/>
            <p:nvPr/>
          </p:nvSpPr>
          <p:spPr>
            <a:xfrm>
              <a:off x="244799" y="2233252"/>
              <a:ext cx="692150" cy="2553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rgbClr val="0C1E2E"/>
                  </a:solidFill>
                  <a:ea typeface="Meiryo UI" panose="020B0604030504040204" pitchFamily="50" charset="-128"/>
                </a:rPr>
                <a:t>FAX</a:t>
              </a:r>
              <a:endParaRPr kumimoji="1" lang="ja-JP" altLang="en-US" sz="1200" dirty="0">
                <a:solidFill>
                  <a:srgbClr val="0C1E2E"/>
                </a:solidFill>
                <a:ea typeface="Meiryo UI" panose="020B0604030504040204" pitchFamily="50" charset="-128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E20FFBF-C666-EBA3-7F42-806DFEF12FB8}"/>
              </a:ext>
            </a:extLst>
          </p:cNvPr>
          <p:cNvSpPr/>
          <p:nvPr/>
        </p:nvSpPr>
        <p:spPr>
          <a:xfrm>
            <a:off x="5793039" y="2098555"/>
            <a:ext cx="1287304" cy="4944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en-US" altLang="ja-JP" sz="1200" dirty="0">
                <a:solidFill>
                  <a:srgbClr val="0C1E2E"/>
                </a:solidFill>
                <a:ea typeface="Meiryo UI" panose="020B0604030504040204" pitchFamily="50" charset="-128"/>
              </a:rPr>
              <a:t>0566-63-6889</a:t>
            </a:r>
            <a:endParaRPr kumimoji="1" lang="ja-JP" altLang="en-US" sz="1200" dirty="0">
              <a:solidFill>
                <a:srgbClr val="0C1E2E"/>
              </a:solidFill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13E2F1-B297-C171-EA66-6D4E4831BE28}"/>
              </a:ext>
            </a:extLst>
          </p:cNvPr>
          <p:cNvSpPr/>
          <p:nvPr/>
        </p:nvSpPr>
        <p:spPr>
          <a:xfrm>
            <a:off x="3751536" y="5806911"/>
            <a:ext cx="330404" cy="172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kumimoji="1" lang="ja-JP" altLang="en-US" sz="1100" dirty="0">
                <a:solidFill>
                  <a:srgbClr val="0C1E2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✂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F1C8380-2AF4-4A03-8402-E361225707E9}"/>
              </a:ext>
            </a:extLst>
          </p:cNvPr>
          <p:cNvSpPr txBox="1"/>
          <p:nvPr/>
        </p:nvSpPr>
        <p:spPr>
          <a:xfrm>
            <a:off x="794757" y="1424881"/>
            <a:ext cx="1087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申込について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B8ED2AC-B177-4BF0-B231-79FA17B35804}"/>
              </a:ext>
            </a:extLst>
          </p:cNvPr>
          <p:cNvSpPr txBox="1"/>
          <p:nvPr/>
        </p:nvSpPr>
        <p:spPr>
          <a:xfrm>
            <a:off x="982999" y="864214"/>
            <a:ext cx="6809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持ち物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F3AB78F-FEA3-4DAD-96D9-73DF5A4A4290}"/>
              </a:ext>
            </a:extLst>
          </p:cNvPr>
          <p:cNvSpPr/>
          <p:nvPr/>
        </p:nvSpPr>
        <p:spPr>
          <a:xfrm>
            <a:off x="463408" y="2638766"/>
            <a:ext cx="1771947" cy="288977"/>
          </a:xfrm>
          <a:prstGeom prst="roundRect">
            <a:avLst/>
          </a:prstGeom>
          <a:solidFill>
            <a:srgbClr val="1E4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7A1792-8B22-4A47-9D00-8049DD1C9102}"/>
              </a:ext>
            </a:extLst>
          </p:cNvPr>
          <p:cNvSpPr txBox="1"/>
          <p:nvPr/>
        </p:nvSpPr>
        <p:spPr>
          <a:xfrm>
            <a:off x="652623" y="2652450"/>
            <a:ext cx="153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タイムスケジュール</a:t>
            </a:r>
            <a:endParaRPr kumimoji="1" lang="ja-JP" altLang="en-US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2037564E-F075-4125-8EED-AA761B53AAC6}"/>
              </a:ext>
            </a:extLst>
          </p:cNvPr>
          <p:cNvSpPr/>
          <p:nvPr/>
        </p:nvSpPr>
        <p:spPr>
          <a:xfrm>
            <a:off x="459825" y="163230"/>
            <a:ext cx="1771947" cy="288977"/>
          </a:xfrm>
          <a:prstGeom prst="roundRect">
            <a:avLst/>
          </a:prstGeom>
          <a:solidFill>
            <a:srgbClr val="1E4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4174E6F2-0534-4C8A-B4AE-121C6C9158F9}"/>
              </a:ext>
            </a:extLst>
          </p:cNvPr>
          <p:cNvSpPr txBox="1"/>
          <p:nvPr/>
        </p:nvSpPr>
        <p:spPr>
          <a:xfrm>
            <a:off x="984313" y="166493"/>
            <a:ext cx="6809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　的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DD4FE87-F5BC-4BBD-95BC-0A9EE18FF3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019" y="917232"/>
            <a:ext cx="755314" cy="75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414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1424</TotalTime>
  <Words>415</Words>
  <Application>Microsoft Office PowerPoint</Application>
  <PresentationFormat>ユーザー設定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八木　響</dc:creator>
  <cp:lastModifiedBy>赤塚　百香</cp:lastModifiedBy>
  <cp:revision>29</cp:revision>
  <cp:lastPrinted>2025-12-13T23:53:16Z</cp:lastPrinted>
  <dcterms:created xsi:type="dcterms:W3CDTF">2024-11-28T07:52:36Z</dcterms:created>
  <dcterms:modified xsi:type="dcterms:W3CDTF">2025-12-14T00:14:59Z</dcterms:modified>
</cp:coreProperties>
</file>