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33FF"/>
    <a:srgbClr val="CC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2" autoAdjust="0"/>
    <p:restoredTop sz="95628" autoAdjust="0"/>
  </p:normalViewPr>
  <p:slideViewPr>
    <p:cSldViewPr snapToGrid="0">
      <p:cViewPr varScale="1">
        <p:scale>
          <a:sx n="81" d="100"/>
          <a:sy n="81" d="100"/>
        </p:scale>
        <p:origin x="17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DA34-6FB6-445B-954B-93DA032E85CD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4AE5-7522-47D2-BA05-D55553DE1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2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DA34-6FB6-445B-954B-93DA032E85CD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4AE5-7522-47D2-BA05-D55553DE1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6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DA34-6FB6-445B-954B-93DA032E85CD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4AE5-7522-47D2-BA05-D55553DE1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68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DA34-6FB6-445B-954B-93DA032E85CD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4AE5-7522-47D2-BA05-D55553DE1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17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DA34-6FB6-445B-954B-93DA032E85CD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4AE5-7522-47D2-BA05-D55553DE1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73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DA34-6FB6-445B-954B-93DA032E85CD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4AE5-7522-47D2-BA05-D55553DE1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14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DA34-6FB6-445B-954B-93DA032E85CD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4AE5-7522-47D2-BA05-D55553DE1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7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DA34-6FB6-445B-954B-93DA032E85CD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4AE5-7522-47D2-BA05-D55553DE1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37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DA34-6FB6-445B-954B-93DA032E85CD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4AE5-7522-47D2-BA05-D55553DE1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72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DA34-6FB6-445B-954B-93DA032E85CD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4AE5-7522-47D2-BA05-D55553DE1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27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DA34-6FB6-445B-954B-93DA032E85CD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4AE5-7522-47D2-BA05-D55553DE1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63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CBDA34-6FB6-445B-954B-93DA032E85CD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B4AE5-7522-47D2-BA05-D55553DE1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70F75B5-07AD-B7D9-06C2-40C9A2A84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945"/>
            <a:ext cx="6858000" cy="9144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ADA100-8FD0-AF83-F439-11AE403D46CD}"/>
              </a:ext>
            </a:extLst>
          </p:cNvPr>
          <p:cNvSpPr txBox="1"/>
          <p:nvPr/>
        </p:nvSpPr>
        <p:spPr>
          <a:xfrm>
            <a:off x="1232065" y="605641"/>
            <a:ext cx="439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ED8DC9-04F5-508C-79CA-DE657F7CE80D}"/>
              </a:ext>
            </a:extLst>
          </p:cNvPr>
          <p:cNvSpPr txBox="1"/>
          <p:nvPr/>
        </p:nvSpPr>
        <p:spPr>
          <a:xfrm>
            <a:off x="1203009" y="42945"/>
            <a:ext cx="4476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高齢期に備える講座</a:t>
            </a:r>
            <a:endParaRPr kumimoji="1" lang="en-US" altLang="ja-JP" sz="3600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36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～心のケア編～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33A74D-12E7-297F-EBF3-36887A1A770A}"/>
              </a:ext>
            </a:extLst>
          </p:cNvPr>
          <p:cNvSpPr txBox="1"/>
          <p:nvPr/>
        </p:nvSpPr>
        <p:spPr>
          <a:xfrm>
            <a:off x="121025" y="1222303"/>
            <a:ext cx="673697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91135"/>
            <a:r>
              <a:rPr lang="ja-JP" altLang="en-US" sz="1600" b="1" kern="100" dirty="0">
                <a:effectLst/>
                <a:latin typeface="MS UI Gothic" panose="020B0600070205080204" pitchFamily="50" charset="-128"/>
                <a:ea typeface="MS UI Gothic" panose="020B0600070205080204" pitchFamily="50" charset="-128"/>
                <a:cs typeface="Times New Roman" panose="02020603050405020304" pitchFamily="18" charset="0"/>
              </a:rPr>
              <a:t>「住み慣れた地域でいつまでも　～</a:t>
            </a:r>
            <a:r>
              <a:rPr lang="ja-JP" altLang="en-US" sz="1600" b="1" kern="100" dirty="0">
                <a:latin typeface="MS UI Gothic" panose="020B0600070205080204" pitchFamily="50" charset="-128"/>
                <a:ea typeface="MS UI Gothic" panose="020B0600070205080204" pitchFamily="50" charset="-128"/>
                <a:cs typeface="Times New Roman" panose="02020603050405020304" pitchFamily="18" charset="0"/>
              </a:rPr>
              <a:t>支え合いみんなで創るカリフルライフ～」</a:t>
            </a:r>
            <a:endParaRPr lang="en-US" altLang="ja-JP" sz="1600" b="1" kern="100" dirty="0">
              <a:latin typeface="MS UI Gothic" panose="020B0600070205080204" pitchFamily="50" charset="-128"/>
              <a:ea typeface="MS UI Gothic" panose="020B0600070205080204" pitchFamily="50" charset="-128"/>
              <a:cs typeface="Times New Roman" panose="02020603050405020304" pitchFamily="18" charset="0"/>
            </a:endParaRPr>
          </a:p>
          <a:p>
            <a:pPr indent="191135"/>
            <a:r>
              <a:rPr lang="ja-JP" altLang="en-US" sz="1600" b="1" kern="100" dirty="0">
                <a:latin typeface="MS UI Gothic" panose="020B0600070205080204" pitchFamily="50" charset="-128"/>
                <a:ea typeface="MS UI Gothic" panose="020B0600070205080204" pitchFamily="50" charset="-128"/>
                <a:cs typeface="Times New Roman" panose="02020603050405020304" pitchFamily="18" charset="0"/>
              </a:rPr>
              <a:t>を目指し、以下の講座を行います。</a:t>
            </a:r>
            <a:endParaRPr lang="en-US" altLang="ja-JP" sz="1600" b="1" kern="100" dirty="0">
              <a:latin typeface="MS UI Gothic" panose="020B0600070205080204" pitchFamily="50" charset="-128"/>
              <a:ea typeface="MS UI Gothic" panose="020B0600070205080204" pitchFamily="50" charset="-128"/>
              <a:cs typeface="Times New Roman" panose="02020603050405020304" pitchFamily="18" charset="0"/>
            </a:endParaRPr>
          </a:p>
          <a:p>
            <a:pPr indent="191135"/>
            <a:r>
              <a:rPr lang="ja-JP" altLang="ja-JP" sz="1400" kern="100" dirty="0">
                <a:latin typeface="MS UI Gothic" panose="020B0600070205080204" pitchFamily="50" charset="-128"/>
                <a:ea typeface="MS UI Gothic" panose="020B0600070205080204" pitchFamily="50" charset="-128"/>
                <a:cs typeface="Times New Roman" panose="02020603050405020304" pitchFamily="18" charset="0"/>
              </a:rPr>
              <a:t>※「カリフルライフ」は「</a:t>
            </a:r>
            <a:r>
              <a:rPr lang="en-US" altLang="ja-JP" sz="1400" kern="100" dirty="0" err="1">
                <a:latin typeface="MS UI Gothic" panose="020B0600070205080204" pitchFamily="50" charset="-128"/>
                <a:ea typeface="MS UI Gothic" panose="020B0600070205080204" pitchFamily="50" charset="-128"/>
                <a:cs typeface="Times New Roman" panose="02020603050405020304" pitchFamily="18" charset="0"/>
              </a:rPr>
              <a:t>kariya</a:t>
            </a:r>
            <a:r>
              <a:rPr lang="ja-JP" altLang="ja-JP" sz="1400" kern="100" dirty="0">
                <a:latin typeface="MS UI Gothic" panose="020B0600070205080204" pitchFamily="50" charset="-128"/>
                <a:ea typeface="MS UI Gothic" panose="020B0600070205080204" pitchFamily="50" charset="-128"/>
                <a:cs typeface="Times New Roman" panose="02020603050405020304" pitchFamily="18" charset="0"/>
              </a:rPr>
              <a:t>（刈谷）」と「</a:t>
            </a:r>
            <a:r>
              <a:rPr lang="en-US" altLang="ja-JP" sz="1400" kern="100" dirty="0">
                <a:latin typeface="MS UI Gothic" panose="020B0600070205080204" pitchFamily="50" charset="-128"/>
                <a:ea typeface="MS UI Gothic" panose="020B0600070205080204" pitchFamily="50" charset="-128"/>
                <a:cs typeface="Times New Roman" panose="02020603050405020304" pitchFamily="18" charset="0"/>
              </a:rPr>
              <a:t>full life</a:t>
            </a:r>
            <a:r>
              <a:rPr lang="ja-JP" altLang="ja-JP" sz="1400" kern="100" dirty="0">
                <a:latin typeface="MS UI Gothic" panose="020B0600070205080204" pitchFamily="50" charset="-128"/>
                <a:ea typeface="MS UI Gothic" panose="020B0600070205080204" pitchFamily="50" charset="-128"/>
                <a:cs typeface="Times New Roman" panose="02020603050405020304" pitchFamily="18" charset="0"/>
              </a:rPr>
              <a:t>（充実した生活）」を合わせたもので、刈谷で</a:t>
            </a:r>
            <a:r>
              <a:rPr lang="ja-JP" altLang="en-US" sz="1400" kern="100" dirty="0">
                <a:latin typeface="MS UI Gothic" panose="020B0600070205080204" pitchFamily="50" charset="-128"/>
                <a:ea typeface="MS UI Gothic" panose="020B0600070205080204" pitchFamily="50" charset="-128"/>
                <a:cs typeface="Times New Roman" panose="02020603050405020304" pitchFamily="18" charset="0"/>
              </a:rPr>
              <a:t>　　　　　　　　　　　　　　　　　　　　　　　　　　　　　　　　　　　　　　　　　　　　　</a:t>
            </a:r>
            <a:endParaRPr lang="en-US" altLang="ja-JP" sz="1400" kern="100" dirty="0">
              <a:latin typeface="MS UI Gothic" panose="020B0600070205080204" pitchFamily="50" charset="-128"/>
              <a:ea typeface="MS UI Gothic" panose="020B0600070205080204" pitchFamily="50" charset="-128"/>
              <a:cs typeface="Times New Roman" panose="02020603050405020304" pitchFamily="18" charset="0"/>
            </a:endParaRPr>
          </a:p>
          <a:p>
            <a:pPr indent="191135"/>
            <a:r>
              <a:rPr lang="ja-JP" altLang="en-US" sz="1400" kern="100" dirty="0">
                <a:latin typeface="MS UI Gothic" panose="020B0600070205080204" pitchFamily="50" charset="-128"/>
                <a:ea typeface="MS UI Gothic" panose="020B0600070205080204" pitchFamily="50" charset="-128"/>
                <a:cs typeface="Times New Roman" panose="02020603050405020304" pitchFamily="18" charset="0"/>
              </a:rPr>
              <a:t>　の充実した生活を表現しています。また「カリフル」は「カラフル」という言葉も連想できることか　</a:t>
            </a:r>
            <a:endParaRPr lang="en-US" altLang="ja-JP" sz="1400" kern="100" dirty="0">
              <a:latin typeface="MS UI Gothic" panose="020B0600070205080204" pitchFamily="50" charset="-128"/>
              <a:ea typeface="MS UI Gothic" panose="020B0600070205080204" pitchFamily="50" charset="-128"/>
              <a:cs typeface="Times New Roman" panose="02020603050405020304" pitchFamily="18" charset="0"/>
            </a:endParaRPr>
          </a:p>
          <a:p>
            <a:pPr indent="191135"/>
            <a:r>
              <a:rPr lang="ja-JP" altLang="en-US" sz="1400" kern="100" dirty="0">
                <a:latin typeface="MS UI Gothic" panose="020B0600070205080204" pitchFamily="50" charset="-128"/>
                <a:ea typeface="MS UI Gothic" panose="020B0600070205080204" pitchFamily="50" charset="-128"/>
                <a:cs typeface="Times New Roman" panose="02020603050405020304" pitchFamily="18" charset="0"/>
              </a:rPr>
              <a:t>　ら、多様性の意味合いも含み、自分らしく暮らせるまちとなることも表現しています。</a:t>
            </a:r>
            <a:endParaRPr lang="ja-JP" altLang="ja-JP" sz="1400" kern="100" dirty="0">
              <a:latin typeface="MS UI Gothic" panose="020B0600070205080204" pitchFamily="50" charset="-128"/>
              <a:ea typeface="MS UI Gothic" panose="020B0600070205080204" pitchFamily="50" charset="-128"/>
              <a:cs typeface="Times New Roman" panose="02020603050405020304" pitchFamily="18" charset="0"/>
            </a:endParaRPr>
          </a:p>
          <a:p>
            <a:pPr indent="191135"/>
            <a:endParaRPr lang="ja-JP" altLang="ja-JP" sz="1400" b="1" kern="100" dirty="0">
              <a:latin typeface="MS UI Gothic" panose="020B0600070205080204" pitchFamily="50" charset="-128"/>
              <a:ea typeface="MS UI Gothic" panose="020B0600070205080204" pitchFamily="50" charset="-128"/>
              <a:cs typeface="Times New Roman" panose="02020603050405020304" pitchFamily="18" charset="0"/>
            </a:endParaRPr>
          </a:p>
          <a:p>
            <a:pPr indent="191135"/>
            <a:endParaRPr lang="en-US" altLang="ja-JP" sz="1600" b="1" kern="100" dirty="0">
              <a:latin typeface="MS UI Gothic" panose="020B0600070205080204" pitchFamily="50" charset="-128"/>
              <a:ea typeface="MS UI Gothic" panose="020B0600070205080204" pitchFamily="50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2110DA6-3522-E959-81FA-BB533ACF7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" y="6146556"/>
            <a:ext cx="6099247" cy="285494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8A3C9B-D5B4-285B-56B4-E910E0CC4D73}"/>
              </a:ext>
            </a:extLst>
          </p:cNvPr>
          <p:cNvSpPr txBox="1"/>
          <p:nvPr/>
        </p:nvSpPr>
        <p:spPr>
          <a:xfrm flipH="1">
            <a:off x="337812" y="5924352"/>
            <a:ext cx="3959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高齢期に備える</a:t>
            </a:r>
            <a:r>
              <a:rPr kumimoji="1" lang="ja-JP" altLang="en-US" sz="1200" b="1"/>
              <a:t>講座～心のケア編</a:t>
            </a:r>
            <a:r>
              <a:rPr kumimoji="1" lang="ja-JP" altLang="en-US" sz="1200" b="1" dirty="0"/>
              <a:t>～　申込書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2D2D12-57AF-80CD-5D29-AA463F824CDD}"/>
              </a:ext>
            </a:extLst>
          </p:cNvPr>
          <p:cNvSpPr txBox="1"/>
          <p:nvPr/>
        </p:nvSpPr>
        <p:spPr>
          <a:xfrm>
            <a:off x="476146" y="2475489"/>
            <a:ext cx="58225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〖</a:t>
            </a:r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日　時</a:t>
            </a:r>
            <a:r>
              <a:rPr kumimoji="1" lang="en-US" altLang="ja-JP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〗</a:t>
            </a:r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令和７年１１月１３日（木）</a:t>
            </a:r>
            <a:endParaRPr kumimoji="1" lang="en-US" altLang="ja-JP" sz="16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　　　　　　　１３：３０～１５：３０（１３：１５から受付開始）</a:t>
            </a:r>
            <a:endParaRPr kumimoji="1" lang="en-US" altLang="ja-JP" sz="16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en-US" altLang="ja-JP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〖</a:t>
            </a:r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会　場</a:t>
            </a:r>
            <a:r>
              <a:rPr kumimoji="1" lang="en-US" altLang="ja-JP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〗</a:t>
            </a:r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社会教育センター</a:t>
            </a:r>
            <a:endParaRPr kumimoji="1" lang="en-US" altLang="ja-JP" sz="16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en-US" altLang="ja-JP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〖</a:t>
            </a:r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内　容</a:t>
            </a:r>
            <a:r>
              <a:rPr kumimoji="1" lang="en-US" altLang="ja-JP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〗</a:t>
            </a:r>
            <a:r>
              <a:rPr lang="ja-JP" altLang="ja-JP" sz="1600" kern="100" dirty="0">
                <a:effectLst/>
                <a:latin typeface="MS UI Gothic" panose="020B0600070205080204" pitchFamily="50" charset="-128"/>
                <a:ea typeface="MS UI Gothic" panose="020B0600070205080204" pitchFamily="50" charset="-128"/>
                <a:cs typeface="Times New Roman" panose="02020603050405020304" pitchFamily="18" charset="0"/>
              </a:rPr>
              <a:t>高齢期に心の健康を保つことの大切さや</a:t>
            </a:r>
            <a:r>
              <a:rPr lang="ja-JP" altLang="ja-JP" sz="1600" dirty="0">
                <a:effectLst/>
                <a:latin typeface="MS UI Gothic" panose="020B0600070205080204" pitchFamily="50" charset="-128"/>
                <a:ea typeface="MS UI Gothic" panose="020B0600070205080204" pitchFamily="50" charset="-128"/>
                <a:cs typeface="Times New Roman" panose="02020603050405020304" pitchFamily="18" charset="0"/>
              </a:rPr>
              <a:t>日頃から</a:t>
            </a:r>
            <a:endParaRPr lang="en-US" altLang="ja-JP" sz="1600" dirty="0">
              <a:effectLst/>
              <a:latin typeface="MS UI Gothic" panose="020B0600070205080204" pitchFamily="50" charset="-128"/>
              <a:ea typeface="MS UI Gothic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  <a:cs typeface="Times New Roman" panose="02020603050405020304" pitchFamily="18" charset="0"/>
              </a:rPr>
              <a:t>　　　　　　　</a:t>
            </a:r>
            <a:r>
              <a:rPr lang="ja-JP" altLang="ja-JP" sz="1600" dirty="0">
                <a:effectLst/>
                <a:latin typeface="MS UI Gothic" panose="020B0600070205080204" pitchFamily="50" charset="-128"/>
                <a:ea typeface="MS UI Gothic" panose="020B0600070205080204" pitchFamily="50" charset="-128"/>
                <a:cs typeface="Times New Roman" panose="02020603050405020304" pitchFamily="18" charset="0"/>
              </a:rPr>
              <a:t>心がけること、心のケアについて</a:t>
            </a:r>
            <a:r>
              <a:rPr lang="ja-JP" altLang="en-US" sz="1600" dirty="0">
                <a:effectLst/>
                <a:latin typeface="MS UI Gothic" panose="020B0600070205080204" pitchFamily="50" charset="-128"/>
                <a:ea typeface="MS UI Gothic" panose="020B0600070205080204" pitchFamily="50" charset="-128"/>
                <a:cs typeface="Times New Roman" panose="02020603050405020304" pitchFamily="18" charset="0"/>
              </a:rPr>
              <a:t>学びます。</a:t>
            </a:r>
            <a:r>
              <a:rPr lang="ja-JP" altLang="en-US" sz="1600" kern="100" dirty="0">
                <a:effectLst/>
                <a:latin typeface="MS UI Gothic" panose="020B0600070205080204" pitchFamily="50" charset="-128"/>
                <a:ea typeface="MS UI Gothic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　　　　　　　　　　　　</a:t>
            </a:r>
            <a:r>
              <a:rPr lang="ja-JP" altLang="en-US" sz="16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　　　　　　　　　　　　　　</a:t>
            </a:r>
            <a:r>
              <a:rPr lang="ja-JP" altLang="en-US" sz="16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　　　　　　　　　　　</a:t>
            </a:r>
            <a:endParaRPr lang="ja-JP" alt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kumimoji="1" lang="en-US" altLang="ja-JP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〖</a:t>
            </a:r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対　象</a:t>
            </a:r>
            <a:r>
              <a:rPr kumimoji="1" lang="en-US" altLang="ja-JP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〗</a:t>
            </a:r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市内在住の人</a:t>
            </a:r>
            <a:endParaRPr kumimoji="1" lang="en-US" altLang="ja-JP" sz="16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en-US" altLang="ja-JP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〖</a:t>
            </a:r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定　員</a:t>
            </a:r>
            <a:r>
              <a:rPr kumimoji="1" lang="en-US" altLang="ja-JP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〗</a:t>
            </a:r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３０名（先着順）</a:t>
            </a:r>
            <a:endParaRPr kumimoji="1" lang="en-US" altLang="ja-JP" sz="16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en-US" altLang="ja-JP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〖</a:t>
            </a:r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申　込</a:t>
            </a:r>
            <a:r>
              <a:rPr kumimoji="1" lang="en-US" altLang="ja-JP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〗</a:t>
            </a:r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１０月３日（金）から１０月２０日（月）まで</a:t>
            </a:r>
            <a:endParaRPr kumimoji="1" lang="en-US" altLang="ja-JP" sz="16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　　　　　　　あいち電子申請・届出システムからのお申込み</a:t>
            </a:r>
            <a:endParaRPr kumimoji="1" lang="en-US" altLang="ja-JP" sz="16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　　　　　　　または、きりとり線より下の申込書に必要事項を</a:t>
            </a:r>
            <a:endParaRPr kumimoji="1" lang="en-US" altLang="ja-JP" sz="16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　　　　　　　記入の上、直接長寿課へ提出してください。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endParaRPr kumimoji="1" lang="en-US" altLang="ja-JP" sz="16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en-US" altLang="ja-JP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〖</a:t>
            </a:r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問合せ</a:t>
            </a:r>
            <a:r>
              <a:rPr kumimoji="1" lang="en-US" altLang="ja-JP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〗</a:t>
            </a:r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長寿課　</a:t>
            </a:r>
            <a:r>
              <a:rPr kumimoji="1" lang="en-US" altLang="ja-JP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TEL</a:t>
            </a:r>
            <a:r>
              <a:rPr kumimoji="1" lang="ja-JP" altLang="en-US" sz="1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　０５６６－６２－１０１３</a:t>
            </a:r>
          </a:p>
          <a:p>
            <a:endParaRPr kumimoji="1" lang="ja-JP" altLang="en-US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6" name="図 15" descr="黒い背景と白い文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591117B-618C-652A-69D5-DF4B3321C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7" y="2387747"/>
            <a:ext cx="6135463" cy="328495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793CFE-AE47-B828-7248-5DCAE0D285BC}"/>
              </a:ext>
            </a:extLst>
          </p:cNvPr>
          <p:cNvSpPr txBox="1"/>
          <p:nvPr/>
        </p:nvSpPr>
        <p:spPr>
          <a:xfrm>
            <a:off x="-94957" y="5698248"/>
            <a:ext cx="7047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1400" dirty="0">
                <a:solidFill>
                  <a:srgbClr val="0070C0"/>
                </a:solidFill>
              </a:rPr>
              <a:t>-------------------------------</a:t>
            </a:r>
            <a:r>
              <a:rPr kumimoji="1" lang="ja-JP" altLang="en-US" sz="1400" dirty="0"/>
              <a:t>きりとり</a:t>
            </a:r>
            <a:r>
              <a:rPr kumimoji="1" lang="en-US" altLang="ja-JP" sz="1400" dirty="0">
                <a:solidFill>
                  <a:srgbClr val="0070C0"/>
                </a:solidFill>
              </a:rPr>
              <a:t>-------------------------------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AB5102C-C327-A965-62B3-00979DA67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78" y="649694"/>
            <a:ext cx="581725" cy="56897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05E309B-71D7-C75D-9A3B-C1461172E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845" y="511702"/>
            <a:ext cx="668939" cy="66449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F626BC3-427E-B9DA-6EBB-5F2751491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3741" y="4337272"/>
            <a:ext cx="901264" cy="9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67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249</Words>
  <Application>Microsoft Office PowerPoint</Application>
  <PresentationFormat>画面に合わせる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MS UI Gothic</vt:lpstr>
      <vt:lpstr>Arial</vt:lpstr>
      <vt:lpstr>Century</vt:lpstr>
      <vt:lpstr>Office テーマ</vt:lpstr>
      <vt:lpstr>PowerPoint プレゼンテーション</vt:lpstr>
    </vt:vector>
  </TitlesOfParts>
  <Company>KariyaCity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鈴木　日和</dc:creator>
  <cp:lastModifiedBy>鈴木　日和</cp:lastModifiedBy>
  <cp:revision>25</cp:revision>
  <cp:lastPrinted>2025-07-14T06:05:39Z</cp:lastPrinted>
  <dcterms:created xsi:type="dcterms:W3CDTF">2025-05-27T01:57:45Z</dcterms:created>
  <dcterms:modified xsi:type="dcterms:W3CDTF">2025-09-29T00:07:25Z</dcterms:modified>
</cp:coreProperties>
</file>